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8"/>
  </p:notesMasterIdLst>
  <p:sldIdLst>
    <p:sldId id="269" r:id="rId2"/>
    <p:sldId id="256" r:id="rId3"/>
    <p:sldId id="258" r:id="rId4"/>
    <p:sldId id="284" r:id="rId5"/>
    <p:sldId id="259" r:id="rId6"/>
    <p:sldId id="260" r:id="rId7"/>
    <p:sldId id="261" r:id="rId8"/>
    <p:sldId id="275" r:id="rId9"/>
    <p:sldId id="271" r:id="rId10"/>
    <p:sldId id="263" r:id="rId11"/>
    <p:sldId id="265" r:id="rId12"/>
    <p:sldId id="272" r:id="rId13"/>
    <p:sldId id="276" r:id="rId14"/>
    <p:sldId id="277" r:id="rId15"/>
    <p:sldId id="279" r:id="rId16"/>
    <p:sldId id="278" r:id="rId17"/>
    <p:sldId id="280" r:id="rId18"/>
    <p:sldId id="281" r:id="rId19"/>
    <p:sldId id="282" r:id="rId20"/>
    <p:sldId id="283" r:id="rId21"/>
    <p:sldId id="273" r:id="rId22"/>
    <p:sldId id="274" r:id="rId23"/>
    <p:sldId id="270" r:id="rId24"/>
    <p:sldId id="266" r:id="rId25"/>
    <p:sldId id="267" r:id="rId26"/>
    <p:sldId id="268" r:id="rId2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8B63"/>
    <a:srgbClr val="D2DE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10"/>
  </p:normalViewPr>
  <p:slideViewPr>
    <p:cSldViewPr snapToGrid="0" snapToObjects="1">
      <p:cViewPr>
        <p:scale>
          <a:sx n="66" d="100"/>
          <a:sy n="66" d="100"/>
        </p:scale>
        <p:origin x="715"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MORE" userId="a83265b0e861ca10" providerId="LiveId" clId="{5AAA7276-417E-4D87-AE15-9DCC6427C1A8}"/>
    <pc:docChg chg="modSld sldOrd">
      <pc:chgData name="AMIT MORE" userId="a83265b0e861ca10" providerId="LiveId" clId="{5AAA7276-417E-4D87-AE15-9DCC6427C1A8}" dt="2024-11-26T06:57:35.155" v="5"/>
      <pc:docMkLst>
        <pc:docMk/>
      </pc:docMkLst>
      <pc:sldChg chg="modSp mod">
        <pc:chgData name="AMIT MORE" userId="a83265b0e861ca10" providerId="LiveId" clId="{5AAA7276-417E-4D87-AE15-9DCC6427C1A8}" dt="2024-10-22T08:08:43.227" v="1" actId="20577"/>
        <pc:sldMkLst>
          <pc:docMk/>
          <pc:sldMk cId="0" sldId="258"/>
        </pc:sldMkLst>
        <pc:graphicFrameChg chg="modGraphic">
          <ac:chgData name="AMIT MORE" userId="a83265b0e861ca10" providerId="LiveId" clId="{5AAA7276-417E-4D87-AE15-9DCC6427C1A8}" dt="2024-10-22T08:08:43.227" v="1" actId="20577"/>
          <ac:graphicFrameMkLst>
            <pc:docMk/>
            <pc:sldMk cId="0" sldId="258"/>
            <ac:graphicFrameMk id="8" creationId="{BC9F4C90-9531-BFA3-1AAC-C3D2C246BC6C}"/>
          </ac:graphicFrameMkLst>
        </pc:graphicFrameChg>
      </pc:sldChg>
      <pc:sldChg chg="ord">
        <pc:chgData name="AMIT MORE" userId="a83265b0e861ca10" providerId="LiveId" clId="{5AAA7276-417E-4D87-AE15-9DCC6427C1A8}" dt="2024-11-26T06:57:35.155" v="5"/>
        <pc:sldMkLst>
          <pc:docMk/>
          <pc:sldMk cId="3378617670" sldId="274"/>
        </pc:sldMkLst>
      </pc:sldChg>
      <pc:sldChg chg="modSp mod">
        <pc:chgData name="AMIT MORE" userId="a83265b0e861ca10" providerId="LiveId" clId="{5AAA7276-417E-4D87-AE15-9DCC6427C1A8}" dt="2024-10-22T08:10:30.894" v="3" actId="20577"/>
        <pc:sldMkLst>
          <pc:docMk/>
          <pc:sldMk cId="849219377" sldId="275"/>
        </pc:sldMkLst>
        <pc:spChg chg="mod">
          <ac:chgData name="AMIT MORE" userId="a83265b0e861ca10" providerId="LiveId" clId="{5AAA7276-417E-4D87-AE15-9DCC6427C1A8}" dt="2024-10-22T08:10:30.894" v="3" actId="20577"/>
          <ac:spMkLst>
            <pc:docMk/>
            <pc:sldMk cId="849219377" sldId="275"/>
            <ac:spMk id="6" creationId="{DA60DC14-9D58-EEA2-1059-88D0B9323C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73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95360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72957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22602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6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94971" y="2633009"/>
            <a:ext cx="10424217" cy="73129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192125" y="4165365"/>
            <a:ext cx="10229913" cy="4653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9532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16168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32976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190285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63048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12586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67850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76978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587245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11/26/2024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60273187"/>
      </p:ext>
    </p:extLst>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hyperlink" Target="https://www.renesas.com/en/applications/industrial/building-automation/smart-home-lpg-cylinder-monito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jpg"/><Relationship Id="rId4" Type="http://schemas.openxmlformats.org/officeDocument/2006/relationships/image" Target="../media/image7.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05299B-F1D2-DFF3-3385-3602ACE3B7B5}"/>
              </a:ext>
            </a:extLst>
          </p:cNvPr>
          <p:cNvSpPr txBox="1"/>
          <p:nvPr/>
        </p:nvSpPr>
        <p:spPr>
          <a:xfrm>
            <a:off x="1724628" y="3678366"/>
            <a:ext cx="10613985" cy="1016817"/>
          </a:xfrm>
          <a:prstGeom prst="rect">
            <a:avLst/>
          </a:prstGeom>
          <a:noFill/>
        </p:spPr>
        <p:txBody>
          <a:bodyPr wrap="square">
            <a:spAutoFit/>
          </a:bodyPr>
          <a:lstStyle/>
          <a:p>
            <a:pPr marL="0" indent="0" algn="ctr">
              <a:lnSpc>
                <a:spcPts val="7545"/>
              </a:lnSpc>
              <a:buNone/>
            </a:pPr>
            <a:r>
              <a:rPr lang="en-US" sz="6000" dirty="0">
                <a:solidFill>
                  <a:srgbClr val="AE8625"/>
                </a:solidFill>
                <a:latin typeface="Prata" pitchFamily="34" charset="0"/>
                <a:ea typeface="Prata" pitchFamily="34" charset="-122"/>
                <a:cs typeface="Prata" pitchFamily="34" charset="-120"/>
              </a:rPr>
              <a:t>Smart LPG Gas System using IoT</a:t>
            </a:r>
            <a:endParaRPr lang="en-US" sz="6000" dirty="0"/>
          </a:p>
        </p:txBody>
      </p:sp>
    </p:spTree>
    <p:extLst>
      <p:ext uri="{BB962C8B-B14F-4D97-AF65-F5344CB8AC3E}">
        <p14:creationId xmlns:p14="http://schemas.microsoft.com/office/powerpoint/2010/main" val="52845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4214" y="-289932"/>
            <a:ext cx="14630400" cy="8511275"/>
          </a:xfrm>
          <a:prstGeom prst="rect">
            <a:avLst/>
          </a:prstGeom>
          <a:solidFill>
            <a:srgbClr val="1B1C1D"/>
          </a:solidFill>
          <a:ln/>
        </p:spPr>
        <p:txBody>
          <a:bodyPr/>
          <a:lstStyle/>
          <a:p>
            <a:endParaRPr lang="en-IN" dirty="0"/>
          </a:p>
        </p:txBody>
      </p:sp>
      <p:sp>
        <p:nvSpPr>
          <p:cNvPr id="4" name="Text 1"/>
          <p:cNvSpPr/>
          <p:nvPr/>
        </p:nvSpPr>
        <p:spPr>
          <a:xfrm>
            <a:off x="4561924" y="154158"/>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Use Case Diagram</a:t>
            </a:r>
            <a:endParaRPr lang="en-US" sz="4374" dirty="0"/>
          </a:p>
        </p:txBody>
      </p:sp>
      <p:sp>
        <p:nvSpPr>
          <p:cNvPr id="6" name="Text 2"/>
          <p:cNvSpPr/>
          <p:nvPr/>
        </p:nvSpPr>
        <p:spPr>
          <a:xfrm>
            <a:off x="2037993" y="3592949"/>
            <a:ext cx="2388632" cy="347186"/>
          </a:xfrm>
          <a:prstGeom prst="rect">
            <a:avLst/>
          </a:prstGeom>
          <a:noFill/>
          <a:ln/>
        </p:spPr>
        <p:txBody>
          <a:bodyPr wrap="none" rtlCol="0" anchor="t"/>
          <a:lstStyle/>
          <a:p>
            <a:pPr marL="0" indent="0" algn="l">
              <a:lnSpc>
                <a:spcPts val="2734"/>
              </a:lnSpc>
              <a:buNone/>
            </a:pPr>
            <a:endParaRPr lang="en-US" sz="2187" dirty="0"/>
          </a:p>
        </p:txBody>
      </p:sp>
      <p:sp>
        <p:nvSpPr>
          <p:cNvPr id="7" name="Text 3"/>
          <p:cNvSpPr/>
          <p:nvPr/>
        </p:nvSpPr>
        <p:spPr>
          <a:xfrm>
            <a:off x="2037993" y="4073366"/>
            <a:ext cx="2388632" cy="2806936"/>
          </a:xfrm>
          <a:prstGeom prst="rect">
            <a:avLst/>
          </a:prstGeom>
          <a:noFill/>
          <a:ln/>
        </p:spPr>
        <p:txBody>
          <a:bodyPr wrap="square" rtlCol="0" anchor="t"/>
          <a:lstStyle/>
          <a:p>
            <a:pPr marL="0" indent="0" algn="l">
              <a:lnSpc>
                <a:spcPts val="2799"/>
              </a:lnSpc>
              <a:buNone/>
            </a:pPr>
            <a:endParaRPr lang="en-US" sz="1750" dirty="0">
              <a:solidFill>
                <a:srgbClr val="CFCBBF"/>
              </a:solidFill>
              <a:latin typeface="Raleway" pitchFamily="34" charset="0"/>
              <a:ea typeface="Raleway" pitchFamily="34" charset="-122"/>
              <a:cs typeface="Raleway" pitchFamily="34" charset="-120"/>
            </a:endParaRPr>
          </a:p>
        </p:txBody>
      </p:sp>
      <p:sp>
        <p:nvSpPr>
          <p:cNvPr id="9" name="Text 4"/>
          <p:cNvSpPr/>
          <p:nvPr/>
        </p:nvSpPr>
        <p:spPr>
          <a:xfrm>
            <a:off x="4759881" y="3592949"/>
            <a:ext cx="2388632" cy="694373"/>
          </a:xfrm>
          <a:prstGeom prst="rect">
            <a:avLst/>
          </a:prstGeom>
          <a:noFill/>
          <a:ln/>
        </p:spPr>
        <p:txBody>
          <a:bodyPr wrap="square" rtlCol="0" anchor="t"/>
          <a:lstStyle/>
          <a:p>
            <a:pPr marL="0" indent="0" algn="l">
              <a:lnSpc>
                <a:spcPts val="2734"/>
              </a:lnSpc>
              <a:buNone/>
            </a:pPr>
            <a:endParaRPr lang="en-US" sz="2187" dirty="0"/>
          </a:p>
        </p:txBody>
      </p:sp>
      <p:sp>
        <p:nvSpPr>
          <p:cNvPr id="10" name="Text 5"/>
          <p:cNvSpPr/>
          <p:nvPr/>
        </p:nvSpPr>
        <p:spPr>
          <a:xfrm>
            <a:off x="4759881" y="4420553"/>
            <a:ext cx="2388632"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12" name="Text 6"/>
          <p:cNvSpPr/>
          <p:nvPr/>
        </p:nvSpPr>
        <p:spPr>
          <a:xfrm>
            <a:off x="7481768" y="3592949"/>
            <a:ext cx="2388632" cy="694373"/>
          </a:xfrm>
          <a:prstGeom prst="rect">
            <a:avLst/>
          </a:prstGeom>
          <a:noFill/>
          <a:ln/>
        </p:spPr>
        <p:txBody>
          <a:bodyPr wrap="square" rtlCol="0" anchor="t"/>
          <a:lstStyle/>
          <a:p>
            <a:pPr marL="0" indent="0" algn="l">
              <a:lnSpc>
                <a:spcPts val="2734"/>
              </a:lnSpc>
              <a:buNone/>
            </a:pPr>
            <a:endParaRPr lang="en-US" sz="2187" dirty="0"/>
          </a:p>
        </p:txBody>
      </p:sp>
      <p:sp>
        <p:nvSpPr>
          <p:cNvPr id="13" name="Text 7"/>
          <p:cNvSpPr/>
          <p:nvPr/>
        </p:nvSpPr>
        <p:spPr>
          <a:xfrm>
            <a:off x="7481768" y="4420553"/>
            <a:ext cx="2388632" cy="2132409"/>
          </a:xfrm>
          <a:prstGeom prst="rect">
            <a:avLst/>
          </a:prstGeom>
          <a:noFill/>
          <a:ln/>
        </p:spPr>
        <p:txBody>
          <a:bodyPr wrap="square" rtlCol="0" anchor="t"/>
          <a:lstStyle/>
          <a:p>
            <a:pPr marL="0" indent="0" algn="l">
              <a:lnSpc>
                <a:spcPts val="2799"/>
              </a:lnSpc>
              <a:buNone/>
            </a:pPr>
            <a:endParaRPr lang="en-US" sz="1750" dirty="0"/>
          </a:p>
        </p:txBody>
      </p:sp>
      <p:sp>
        <p:nvSpPr>
          <p:cNvPr id="16" name="Text 9"/>
          <p:cNvSpPr/>
          <p:nvPr/>
        </p:nvSpPr>
        <p:spPr>
          <a:xfrm>
            <a:off x="10159052" y="4073366"/>
            <a:ext cx="2388751" cy="2132409"/>
          </a:xfrm>
          <a:prstGeom prst="rect">
            <a:avLst/>
          </a:prstGeom>
          <a:noFill/>
          <a:ln/>
        </p:spPr>
        <p:txBody>
          <a:bodyPr wrap="square" rtlCol="0" anchor="t"/>
          <a:lstStyle/>
          <a:p>
            <a:pPr marL="0" indent="0" algn="l">
              <a:lnSpc>
                <a:spcPts val="2799"/>
              </a:lnSpc>
              <a:buNone/>
            </a:pPr>
            <a:endParaRPr lang="en-US" sz="1750" dirty="0">
              <a:solidFill>
                <a:srgbClr val="CFCBBF"/>
              </a:solidFill>
              <a:latin typeface="Raleway" pitchFamily="34" charset="0"/>
              <a:ea typeface="Raleway" pitchFamily="34" charset="-122"/>
              <a:cs typeface="Raleway" pitchFamily="34" charset="-120"/>
            </a:endParaRP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t>
            </a:r>
            <a:endParaRPr lang="en-US" sz="1750" dirty="0"/>
          </a:p>
        </p:txBody>
      </p:sp>
      <p:pic>
        <p:nvPicPr>
          <p:cNvPr id="21" name="Picture 20">
            <a:extLst>
              <a:ext uri="{FF2B5EF4-FFF2-40B4-BE49-F238E27FC236}">
                <a16:creationId xmlns:a16="http://schemas.microsoft.com/office/drawing/2014/main" id="{7AC8B9A0-A641-21C9-B8FF-6E6E1B9B23FF}"/>
              </a:ext>
            </a:extLst>
          </p:cNvPr>
          <p:cNvPicPr>
            <a:picLocks noChangeAspect="1"/>
          </p:cNvPicPr>
          <p:nvPr/>
        </p:nvPicPr>
        <p:blipFill>
          <a:blip r:embed="rId4"/>
          <a:stretch>
            <a:fillRect/>
          </a:stretch>
        </p:blipFill>
        <p:spPr>
          <a:xfrm>
            <a:off x="3629317" y="1193082"/>
            <a:ext cx="6808223" cy="68823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sp>
        <p:nvSpPr>
          <p:cNvPr id="4" name="Text 1"/>
          <p:cNvSpPr/>
          <p:nvPr/>
        </p:nvSpPr>
        <p:spPr>
          <a:xfrm>
            <a:off x="4614743" y="750616"/>
            <a:ext cx="5973128"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Architectural Diagram</a:t>
            </a:r>
            <a:endParaRPr lang="en-US" sz="4374" dirty="0"/>
          </a:p>
        </p:txBody>
      </p:sp>
      <p:sp>
        <p:nvSpPr>
          <p:cNvPr id="5" name="Text 2"/>
          <p:cNvSpPr/>
          <p:nvPr/>
        </p:nvSpPr>
        <p:spPr>
          <a:xfrm>
            <a:off x="2037993" y="2226707"/>
            <a:ext cx="2232065" cy="694373"/>
          </a:xfrm>
          <a:prstGeom prst="rect">
            <a:avLst/>
          </a:prstGeom>
          <a:noFill/>
          <a:ln/>
        </p:spPr>
        <p:txBody>
          <a:bodyPr wrap="square" rtlCol="0" anchor="t"/>
          <a:lstStyle/>
          <a:p>
            <a:pPr marL="0" indent="0">
              <a:lnSpc>
                <a:spcPts val="2734"/>
              </a:lnSpc>
              <a:buNone/>
            </a:pPr>
            <a:endParaRPr lang="en-US" sz="2187" dirty="0"/>
          </a:p>
        </p:txBody>
      </p:sp>
      <p:sp>
        <p:nvSpPr>
          <p:cNvPr id="6" name="Text 3"/>
          <p:cNvSpPr/>
          <p:nvPr/>
        </p:nvSpPr>
        <p:spPr>
          <a:xfrm>
            <a:off x="2037993" y="3143250"/>
            <a:ext cx="2232065" cy="3554016"/>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4819650" y="2226707"/>
            <a:ext cx="2232065" cy="694373"/>
          </a:xfrm>
          <a:prstGeom prst="rect">
            <a:avLst/>
          </a:prstGeom>
          <a:noFill/>
          <a:ln/>
        </p:spPr>
        <p:txBody>
          <a:bodyPr wrap="square" rtlCol="0" anchor="t"/>
          <a:lstStyle/>
          <a:p>
            <a:pPr marL="0" indent="0">
              <a:lnSpc>
                <a:spcPts val="2734"/>
              </a:lnSpc>
              <a:buNone/>
            </a:pPr>
            <a:endParaRPr lang="en-US" sz="2187" dirty="0"/>
          </a:p>
        </p:txBody>
      </p:sp>
      <p:sp>
        <p:nvSpPr>
          <p:cNvPr id="8" name="Text 5"/>
          <p:cNvSpPr/>
          <p:nvPr/>
        </p:nvSpPr>
        <p:spPr>
          <a:xfrm>
            <a:off x="4819650" y="3143250"/>
            <a:ext cx="2232065" cy="3909417"/>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01307" y="2226707"/>
            <a:ext cx="2232065"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7601307" y="2796063"/>
            <a:ext cx="2232065" cy="4641799"/>
          </a:xfrm>
          <a:prstGeom prst="rect">
            <a:avLst/>
          </a:prstGeom>
          <a:noFill/>
          <a:ln/>
        </p:spPr>
        <p:txBody>
          <a:bodyPr wrap="square" rtlCol="0" anchor="t"/>
          <a:lstStyle/>
          <a:p>
            <a:pPr marL="0" indent="0">
              <a:lnSpc>
                <a:spcPts val="2799"/>
              </a:lnSpc>
              <a:buNone/>
            </a:pPr>
            <a:endParaRPr lang="en-US" sz="1750" dirty="0"/>
          </a:p>
        </p:txBody>
      </p:sp>
      <p:sp>
        <p:nvSpPr>
          <p:cNvPr id="11" name="Text 8"/>
          <p:cNvSpPr/>
          <p:nvPr/>
        </p:nvSpPr>
        <p:spPr>
          <a:xfrm>
            <a:off x="10382964" y="2226707"/>
            <a:ext cx="2232065" cy="694373"/>
          </a:xfrm>
          <a:prstGeom prst="rect">
            <a:avLst/>
          </a:prstGeom>
          <a:noFill/>
          <a:ln/>
        </p:spPr>
        <p:txBody>
          <a:bodyPr wrap="square" rtlCol="0" anchor="t"/>
          <a:lstStyle/>
          <a:p>
            <a:pPr marL="0" indent="0">
              <a:lnSpc>
                <a:spcPts val="2734"/>
              </a:lnSpc>
              <a:buNone/>
            </a:pPr>
            <a:endParaRPr lang="en-US" sz="2187" dirty="0"/>
          </a:p>
        </p:txBody>
      </p:sp>
      <p:sp>
        <p:nvSpPr>
          <p:cNvPr id="12" name="Text 9"/>
          <p:cNvSpPr/>
          <p:nvPr/>
        </p:nvSpPr>
        <p:spPr>
          <a:xfrm>
            <a:off x="10382964" y="3143250"/>
            <a:ext cx="2232065" cy="3554016"/>
          </a:xfrm>
          <a:prstGeom prst="rect">
            <a:avLst/>
          </a:prstGeom>
          <a:noFill/>
          <a:ln/>
        </p:spPr>
        <p:txBody>
          <a:bodyPr wrap="square" rtlCol="0" anchor="t"/>
          <a:lstStyle/>
          <a:p>
            <a:pPr marL="0" indent="0">
              <a:lnSpc>
                <a:spcPts val="2799"/>
              </a:lnSpc>
              <a:buNone/>
            </a:pPr>
            <a:endParaRPr lang="en-US" sz="1750" dirty="0"/>
          </a:p>
        </p:txBody>
      </p:sp>
      <p:pic>
        <p:nvPicPr>
          <p:cNvPr id="419" name="Picture 418">
            <a:extLst>
              <a:ext uri="{FF2B5EF4-FFF2-40B4-BE49-F238E27FC236}">
                <a16:creationId xmlns:a16="http://schemas.microsoft.com/office/drawing/2014/main" id="{1AC7EAE7-AF50-B75E-BDF9-3A582582DC82}"/>
              </a:ext>
            </a:extLst>
          </p:cNvPr>
          <p:cNvPicPr>
            <a:picLocks noChangeAspect="1"/>
          </p:cNvPicPr>
          <p:nvPr/>
        </p:nvPicPr>
        <p:blipFill>
          <a:blip r:embed="rId4"/>
          <a:stretch>
            <a:fillRect/>
          </a:stretch>
        </p:blipFill>
        <p:spPr>
          <a:xfrm>
            <a:off x="3669176" y="1713053"/>
            <a:ext cx="7569842" cy="5868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78C0A-6C83-D6AC-6C31-D345877301A8}"/>
              </a:ext>
            </a:extLst>
          </p:cNvPr>
          <p:cNvPicPr>
            <a:picLocks noChangeAspect="1"/>
          </p:cNvPicPr>
          <p:nvPr/>
        </p:nvPicPr>
        <p:blipFill>
          <a:blip r:embed="rId2"/>
          <a:stretch>
            <a:fillRect/>
          </a:stretch>
        </p:blipFill>
        <p:spPr>
          <a:xfrm>
            <a:off x="7461120" y="1661532"/>
            <a:ext cx="4056554" cy="6188926"/>
          </a:xfrm>
          <a:prstGeom prst="rect">
            <a:avLst/>
          </a:prstGeom>
        </p:spPr>
      </p:pic>
      <p:pic>
        <p:nvPicPr>
          <p:cNvPr id="6" name="Picture 5">
            <a:extLst>
              <a:ext uri="{FF2B5EF4-FFF2-40B4-BE49-F238E27FC236}">
                <a16:creationId xmlns:a16="http://schemas.microsoft.com/office/drawing/2014/main" id="{2BAAAE2C-E8D6-1D96-7EC1-FA9D5C6ABA16}"/>
              </a:ext>
            </a:extLst>
          </p:cNvPr>
          <p:cNvPicPr>
            <a:picLocks noChangeAspect="1"/>
          </p:cNvPicPr>
          <p:nvPr/>
        </p:nvPicPr>
        <p:blipFill>
          <a:blip r:embed="rId3"/>
          <a:stretch>
            <a:fillRect/>
          </a:stretch>
        </p:blipFill>
        <p:spPr>
          <a:xfrm>
            <a:off x="2062977" y="1684059"/>
            <a:ext cx="4137596" cy="6166400"/>
          </a:xfrm>
          <a:prstGeom prst="rect">
            <a:avLst/>
          </a:prstGeom>
        </p:spPr>
      </p:pic>
      <p:sp>
        <p:nvSpPr>
          <p:cNvPr id="7" name="TextBox 6">
            <a:extLst>
              <a:ext uri="{FF2B5EF4-FFF2-40B4-BE49-F238E27FC236}">
                <a16:creationId xmlns:a16="http://schemas.microsoft.com/office/drawing/2014/main" id="{4D21786E-CD9D-60F9-60B8-6B7D6FFB5CD2}"/>
              </a:ext>
            </a:extLst>
          </p:cNvPr>
          <p:cNvSpPr txBox="1"/>
          <p:nvPr/>
        </p:nvSpPr>
        <p:spPr>
          <a:xfrm>
            <a:off x="2408664" y="468352"/>
            <a:ext cx="7326845" cy="707886"/>
          </a:xfrm>
          <a:prstGeom prst="rect">
            <a:avLst/>
          </a:prstGeom>
          <a:noFill/>
        </p:spPr>
        <p:txBody>
          <a:bodyPr wrap="square" rtlCol="0">
            <a:spAutoFit/>
          </a:bodyPr>
          <a:lstStyle/>
          <a:p>
            <a:pPr algn="just"/>
            <a:r>
              <a:rPr lang="en-IN" sz="4000" dirty="0">
                <a:solidFill>
                  <a:srgbClr val="FFC000"/>
                </a:solidFill>
                <a:latin typeface="Prata"/>
              </a:rPr>
              <a:t>Some Screenshot of Implement</a:t>
            </a:r>
          </a:p>
        </p:txBody>
      </p:sp>
    </p:spTree>
    <p:extLst>
      <p:ext uri="{BB962C8B-B14F-4D97-AF65-F5344CB8AC3E}">
        <p14:creationId xmlns:p14="http://schemas.microsoft.com/office/powerpoint/2010/main" val="2150916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0A9C76-1A20-2763-8B5F-23211A16DF9F}"/>
              </a:ext>
            </a:extLst>
          </p:cNvPr>
          <p:cNvPicPr>
            <a:picLocks noChangeAspect="1"/>
          </p:cNvPicPr>
          <p:nvPr/>
        </p:nvPicPr>
        <p:blipFill>
          <a:blip r:embed="rId2"/>
          <a:stretch>
            <a:fillRect/>
          </a:stretch>
        </p:blipFill>
        <p:spPr>
          <a:xfrm>
            <a:off x="1862253" y="1761892"/>
            <a:ext cx="10314878" cy="5531005"/>
          </a:xfrm>
          <a:prstGeom prst="rect">
            <a:avLst/>
          </a:prstGeom>
        </p:spPr>
      </p:pic>
    </p:spTree>
    <p:extLst>
      <p:ext uri="{BB962C8B-B14F-4D97-AF65-F5344CB8AC3E}">
        <p14:creationId xmlns:p14="http://schemas.microsoft.com/office/powerpoint/2010/main" val="2343392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84A57-2419-0939-AE80-02DF5BB22600}"/>
              </a:ext>
            </a:extLst>
          </p:cNvPr>
          <p:cNvPicPr>
            <a:picLocks noChangeAspect="1"/>
          </p:cNvPicPr>
          <p:nvPr/>
        </p:nvPicPr>
        <p:blipFill>
          <a:blip r:embed="rId2"/>
          <a:stretch>
            <a:fillRect/>
          </a:stretch>
        </p:blipFill>
        <p:spPr>
          <a:xfrm>
            <a:off x="1778619" y="983166"/>
            <a:ext cx="11073161" cy="6459343"/>
          </a:xfrm>
          <a:prstGeom prst="rect">
            <a:avLst/>
          </a:prstGeom>
        </p:spPr>
      </p:pic>
    </p:spTree>
    <p:extLst>
      <p:ext uri="{BB962C8B-B14F-4D97-AF65-F5344CB8AC3E}">
        <p14:creationId xmlns:p14="http://schemas.microsoft.com/office/powerpoint/2010/main" val="2585377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00729-A1C8-14B5-1AF9-8B7F4AEEA5D4}"/>
              </a:ext>
            </a:extLst>
          </p:cNvPr>
          <p:cNvPicPr>
            <a:picLocks noChangeAspect="1"/>
          </p:cNvPicPr>
          <p:nvPr/>
        </p:nvPicPr>
        <p:blipFill>
          <a:blip r:embed="rId2"/>
          <a:stretch>
            <a:fillRect/>
          </a:stretch>
        </p:blipFill>
        <p:spPr>
          <a:xfrm>
            <a:off x="546409" y="1204332"/>
            <a:ext cx="12489366" cy="6294863"/>
          </a:xfrm>
          <a:prstGeom prst="rect">
            <a:avLst/>
          </a:prstGeom>
        </p:spPr>
      </p:pic>
    </p:spTree>
    <p:extLst>
      <p:ext uri="{BB962C8B-B14F-4D97-AF65-F5344CB8AC3E}">
        <p14:creationId xmlns:p14="http://schemas.microsoft.com/office/powerpoint/2010/main" val="1187493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B9D9-B0AE-5F12-F5D2-100294189AB2}"/>
              </a:ext>
            </a:extLst>
          </p:cNvPr>
          <p:cNvPicPr>
            <a:picLocks noChangeAspect="1"/>
          </p:cNvPicPr>
          <p:nvPr/>
        </p:nvPicPr>
        <p:blipFill>
          <a:blip r:embed="rId2"/>
          <a:stretch>
            <a:fillRect/>
          </a:stretch>
        </p:blipFill>
        <p:spPr>
          <a:xfrm>
            <a:off x="1182029" y="1315844"/>
            <a:ext cx="11965260" cy="5921298"/>
          </a:xfrm>
          <a:prstGeom prst="rect">
            <a:avLst/>
          </a:prstGeom>
        </p:spPr>
      </p:pic>
    </p:spTree>
    <p:extLst>
      <p:ext uri="{BB962C8B-B14F-4D97-AF65-F5344CB8AC3E}">
        <p14:creationId xmlns:p14="http://schemas.microsoft.com/office/powerpoint/2010/main" val="303354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5CA3B3-C7A1-4FE8-D535-651F489A040C}"/>
              </a:ext>
            </a:extLst>
          </p:cNvPr>
          <p:cNvPicPr>
            <a:picLocks noChangeAspect="1"/>
          </p:cNvPicPr>
          <p:nvPr/>
        </p:nvPicPr>
        <p:blipFill>
          <a:blip r:embed="rId2"/>
          <a:stretch>
            <a:fillRect/>
          </a:stretch>
        </p:blipFill>
        <p:spPr>
          <a:xfrm>
            <a:off x="1616927" y="1126273"/>
            <a:ext cx="11452302" cy="5977054"/>
          </a:xfrm>
          <a:prstGeom prst="rect">
            <a:avLst/>
          </a:prstGeom>
        </p:spPr>
      </p:pic>
    </p:spTree>
    <p:extLst>
      <p:ext uri="{BB962C8B-B14F-4D97-AF65-F5344CB8AC3E}">
        <p14:creationId xmlns:p14="http://schemas.microsoft.com/office/powerpoint/2010/main" val="721624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1116F-F586-F164-8308-B933AE7A0E36}"/>
              </a:ext>
            </a:extLst>
          </p:cNvPr>
          <p:cNvPicPr>
            <a:picLocks noChangeAspect="1"/>
          </p:cNvPicPr>
          <p:nvPr/>
        </p:nvPicPr>
        <p:blipFill>
          <a:blip r:embed="rId2"/>
          <a:stretch>
            <a:fillRect/>
          </a:stretch>
        </p:blipFill>
        <p:spPr>
          <a:xfrm>
            <a:off x="1929161" y="791736"/>
            <a:ext cx="10995102" cy="6713035"/>
          </a:xfrm>
          <a:prstGeom prst="rect">
            <a:avLst/>
          </a:prstGeom>
        </p:spPr>
      </p:pic>
    </p:spTree>
    <p:extLst>
      <p:ext uri="{BB962C8B-B14F-4D97-AF65-F5344CB8AC3E}">
        <p14:creationId xmlns:p14="http://schemas.microsoft.com/office/powerpoint/2010/main" val="8327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394B5A-57D1-A94C-C051-77FAC25D0848}"/>
              </a:ext>
            </a:extLst>
          </p:cNvPr>
          <p:cNvPicPr>
            <a:picLocks noChangeAspect="1"/>
          </p:cNvPicPr>
          <p:nvPr/>
        </p:nvPicPr>
        <p:blipFill>
          <a:blip r:embed="rId2"/>
          <a:stretch>
            <a:fillRect/>
          </a:stretch>
        </p:blipFill>
        <p:spPr>
          <a:xfrm>
            <a:off x="1326995" y="914400"/>
            <a:ext cx="11708782" cy="6122020"/>
          </a:xfrm>
          <a:prstGeom prst="rect">
            <a:avLst/>
          </a:prstGeom>
        </p:spPr>
      </p:pic>
    </p:spTree>
    <p:extLst>
      <p:ext uri="{BB962C8B-B14F-4D97-AF65-F5344CB8AC3E}">
        <p14:creationId xmlns:p14="http://schemas.microsoft.com/office/powerpoint/2010/main" val="341344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1023" y="22302"/>
            <a:ext cx="14630400" cy="8229600"/>
          </a:xfrm>
          <a:prstGeom prst="rect">
            <a:avLst/>
          </a:prstGeom>
          <a:solidFill>
            <a:srgbClr val="1B1C1D"/>
          </a:solidFill>
          <a:ln/>
        </p:spPr>
        <p:txBody>
          <a:bodyPr/>
          <a:lstStyle/>
          <a:p>
            <a:endParaRPr lang="en-IN" dirty="0"/>
          </a:p>
        </p:txBody>
      </p:sp>
      <p:sp>
        <p:nvSpPr>
          <p:cNvPr id="5" name="Text 1"/>
          <p:cNvSpPr/>
          <p:nvPr/>
        </p:nvSpPr>
        <p:spPr>
          <a:xfrm>
            <a:off x="2650509" y="2211667"/>
            <a:ext cx="7477601" cy="1308838"/>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Introduction </a:t>
            </a:r>
            <a:endParaRPr lang="en-US" sz="6036" dirty="0"/>
          </a:p>
        </p:txBody>
      </p:sp>
      <p:sp>
        <p:nvSpPr>
          <p:cNvPr id="6" name="Text 2"/>
          <p:cNvSpPr/>
          <p:nvPr/>
        </p:nvSpPr>
        <p:spPr>
          <a:xfrm>
            <a:off x="833197" y="3437683"/>
            <a:ext cx="9699765" cy="2846468"/>
          </a:xfrm>
          <a:prstGeom prst="rect">
            <a:avLst/>
          </a:prstGeom>
          <a:noFill/>
          <a:ln/>
        </p:spPr>
        <p:txBody>
          <a:bodyPr wrap="square" rtlCol="0" anchor="t"/>
          <a:lstStyle/>
          <a:p>
            <a:pPr marL="0" indent="0">
              <a:lnSpc>
                <a:spcPts val="2799"/>
              </a:lnSpc>
              <a:buNone/>
            </a:pPr>
            <a:r>
              <a:rPr lang="en-US" sz="2400" dirty="0">
                <a:solidFill>
                  <a:schemeClr val="tx1">
                    <a:lumMod val="65000"/>
                  </a:schemeClr>
                </a:solidFill>
                <a:latin typeface="Raleway" pitchFamily="2" charset="0"/>
                <a:cs typeface="Times New Roman" panose="02020603050405020304" pitchFamily="18" charset="0"/>
              </a:rPr>
              <a:t> A project aims to detect gas leakage of LPG cylinders in Indian homes. LPG   is commonly used in homes and is a popular fuel in the country. The project uses the MQ6 LPG gas sensor to detect the level of gas in the cylinder. Also it turn off </a:t>
            </a:r>
            <a:r>
              <a:rPr lang="en-US" sz="2400" dirty="0" err="1">
                <a:solidFill>
                  <a:schemeClr val="tx1">
                    <a:lumMod val="65000"/>
                  </a:schemeClr>
                </a:solidFill>
                <a:latin typeface="Raleway" pitchFamily="2" charset="0"/>
                <a:cs typeface="Times New Roman" panose="02020603050405020304" pitchFamily="18" charset="0"/>
              </a:rPr>
              <a:t>regualator</a:t>
            </a:r>
            <a:r>
              <a:rPr lang="en-US" sz="2400" dirty="0">
                <a:solidFill>
                  <a:schemeClr val="tx1">
                    <a:lumMod val="65000"/>
                  </a:schemeClr>
                </a:solidFill>
                <a:latin typeface="Raleway" pitchFamily="2" charset="0"/>
                <a:cs typeface="Times New Roman" panose="02020603050405020304" pitchFamily="18" charset="0"/>
              </a:rPr>
              <a:t> when gas leakage is </a:t>
            </a:r>
            <a:r>
              <a:rPr lang="en-US" sz="2400" dirty="0" err="1">
                <a:solidFill>
                  <a:schemeClr val="tx1">
                    <a:lumMod val="65000"/>
                  </a:schemeClr>
                </a:solidFill>
                <a:latin typeface="Raleway" pitchFamily="2" charset="0"/>
                <a:cs typeface="Times New Roman" panose="02020603050405020304" pitchFamily="18" charset="0"/>
              </a:rPr>
              <a:t>decteted</a:t>
            </a:r>
            <a:r>
              <a:rPr lang="en-US" sz="2400" dirty="0">
                <a:solidFill>
                  <a:schemeClr val="tx1">
                    <a:lumMod val="65000"/>
                  </a:schemeClr>
                </a:solidFill>
                <a:latin typeface="Raleway" pitchFamily="2" charset="0"/>
                <a:cs typeface="Times New Roman" panose="02020603050405020304" pitchFamily="18" charset="0"/>
              </a:rPr>
              <a:t>.</a:t>
            </a:r>
            <a:endParaRPr lang="en-US" sz="2000" dirty="0">
              <a:solidFill>
                <a:schemeClr val="tx1">
                  <a:lumMod val="65000"/>
                </a:schemeClr>
              </a:solidFill>
              <a:latin typeface="Raleway" pitchFamily="2" charset="0"/>
            </a:endParaRPr>
          </a:p>
        </p:txBody>
      </p:sp>
      <p:sp>
        <p:nvSpPr>
          <p:cNvPr id="7" name="Shape 3"/>
          <p:cNvSpPr/>
          <p:nvPr/>
        </p:nvSpPr>
        <p:spPr>
          <a:xfrm>
            <a:off x="833199" y="6376749"/>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6360081"/>
            <a:ext cx="2701647" cy="388858"/>
          </a:xfrm>
          <a:prstGeom prst="rect">
            <a:avLst/>
          </a:prstGeom>
          <a:noFill/>
          <a:ln/>
        </p:spPr>
        <p:txBody>
          <a:bodyPr wrap="none" rtlCol="0" anchor="t"/>
          <a:lstStyle/>
          <a:p>
            <a:pPr marL="0" indent="0" algn="l">
              <a:lnSpc>
                <a:spcPts val="3062"/>
              </a:lnSpc>
              <a:buNone/>
            </a:pPr>
            <a:endParaRPr lang="en-US" sz="2187" dirty="0"/>
          </a:p>
        </p:txBody>
      </p:sp>
      <p:pic>
        <p:nvPicPr>
          <p:cNvPr id="11" name="Picture 10">
            <a:extLst>
              <a:ext uri="{FF2B5EF4-FFF2-40B4-BE49-F238E27FC236}">
                <a16:creationId xmlns:a16="http://schemas.microsoft.com/office/drawing/2014/main" id="{6B645DBF-B65F-8D05-BCF9-D48CC0811F52}"/>
              </a:ext>
            </a:extLst>
          </p:cNvPr>
          <p:cNvPicPr>
            <a:picLocks noChangeAspect="1"/>
          </p:cNvPicPr>
          <p:nvPr/>
        </p:nvPicPr>
        <p:blipFill>
          <a:blip r:embed="rId4"/>
          <a:stretch>
            <a:fillRect/>
          </a:stretch>
        </p:blipFill>
        <p:spPr>
          <a:xfrm>
            <a:off x="10972799" y="3868077"/>
            <a:ext cx="3009597" cy="28808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C90A2-AD24-48BF-19BD-DDB790BE30EE}"/>
              </a:ext>
            </a:extLst>
          </p:cNvPr>
          <p:cNvPicPr>
            <a:picLocks noChangeAspect="1"/>
          </p:cNvPicPr>
          <p:nvPr/>
        </p:nvPicPr>
        <p:blipFill>
          <a:blip r:embed="rId2"/>
          <a:stretch>
            <a:fillRect/>
          </a:stretch>
        </p:blipFill>
        <p:spPr>
          <a:xfrm>
            <a:off x="1273215" y="907988"/>
            <a:ext cx="3439313" cy="6106271"/>
          </a:xfrm>
          <a:prstGeom prst="rect">
            <a:avLst/>
          </a:prstGeom>
        </p:spPr>
      </p:pic>
      <p:pic>
        <p:nvPicPr>
          <p:cNvPr id="5" name="Picture 4">
            <a:extLst>
              <a:ext uri="{FF2B5EF4-FFF2-40B4-BE49-F238E27FC236}">
                <a16:creationId xmlns:a16="http://schemas.microsoft.com/office/drawing/2014/main" id="{8649D0DE-C667-BB16-7053-03325A8B8F72}"/>
              </a:ext>
            </a:extLst>
          </p:cNvPr>
          <p:cNvPicPr>
            <a:picLocks noChangeAspect="1"/>
          </p:cNvPicPr>
          <p:nvPr/>
        </p:nvPicPr>
        <p:blipFill>
          <a:blip r:embed="rId3"/>
          <a:stretch>
            <a:fillRect/>
          </a:stretch>
        </p:blipFill>
        <p:spPr>
          <a:xfrm>
            <a:off x="5671595" y="1235285"/>
            <a:ext cx="7859210" cy="5451676"/>
          </a:xfrm>
          <a:prstGeom prst="rect">
            <a:avLst/>
          </a:prstGeom>
        </p:spPr>
      </p:pic>
    </p:spTree>
    <p:extLst>
      <p:ext uri="{BB962C8B-B14F-4D97-AF65-F5344CB8AC3E}">
        <p14:creationId xmlns:p14="http://schemas.microsoft.com/office/powerpoint/2010/main" val="251088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AC05D-9DBC-BD9F-7C81-DEA990992EEB}"/>
              </a:ext>
            </a:extLst>
          </p:cNvPr>
          <p:cNvPicPr>
            <a:picLocks noChangeAspect="1"/>
          </p:cNvPicPr>
          <p:nvPr/>
        </p:nvPicPr>
        <p:blipFill>
          <a:blip r:embed="rId2"/>
          <a:stretch>
            <a:fillRect/>
          </a:stretch>
        </p:blipFill>
        <p:spPr>
          <a:xfrm>
            <a:off x="4716967" y="1405054"/>
            <a:ext cx="6467706" cy="6467706"/>
          </a:xfrm>
          <a:prstGeom prst="rect">
            <a:avLst/>
          </a:prstGeom>
        </p:spPr>
      </p:pic>
    </p:spTree>
    <p:extLst>
      <p:ext uri="{BB962C8B-B14F-4D97-AF65-F5344CB8AC3E}">
        <p14:creationId xmlns:p14="http://schemas.microsoft.com/office/powerpoint/2010/main" val="922387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D65C0-5679-EC7B-ECF2-6EFBCA929600}"/>
              </a:ext>
            </a:extLst>
          </p:cNvPr>
          <p:cNvPicPr>
            <a:picLocks noChangeAspect="1"/>
          </p:cNvPicPr>
          <p:nvPr/>
        </p:nvPicPr>
        <p:blipFill>
          <a:blip r:embed="rId2"/>
          <a:stretch>
            <a:fillRect/>
          </a:stretch>
        </p:blipFill>
        <p:spPr>
          <a:xfrm>
            <a:off x="4059044" y="1326995"/>
            <a:ext cx="6646126" cy="6646126"/>
          </a:xfrm>
          <a:prstGeom prst="rect">
            <a:avLst/>
          </a:prstGeom>
        </p:spPr>
      </p:pic>
    </p:spTree>
    <p:extLst>
      <p:ext uri="{BB962C8B-B14F-4D97-AF65-F5344CB8AC3E}">
        <p14:creationId xmlns:p14="http://schemas.microsoft.com/office/powerpoint/2010/main" val="3378617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4063" y="-252532"/>
            <a:ext cx="14630400" cy="8229600"/>
          </a:xfrm>
          <a:prstGeom prst="rect">
            <a:avLst/>
          </a:prstGeom>
          <a:solidFill>
            <a:srgbClr val="1B1C1D"/>
          </a:solidFill>
          <a:ln/>
        </p:spPr>
      </p:sp>
      <p:sp>
        <p:nvSpPr>
          <p:cNvPr id="4" name="Text 1"/>
          <p:cNvSpPr/>
          <p:nvPr/>
        </p:nvSpPr>
        <p:spPr>
          <a:xfrm>
            <a:off x="2037993" y="202096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3"/>
          <p:cNvSpPr/>
          <p:nvPr/>
        </p:nvSpPr>
        <p:spPr>
          <a:xfrm>
            <a:off x="2260163" y="3381851"/>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60163" y="3862268"/>
            <a:ext cx="2925723" cy="1777008"/>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5852398" y="3381851"/>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5852398" y="3862268"/>
            <a:ext cx="2925723" cy="1777008"/>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9444633" y="3381851"/>
            <a:ext cx="2925723" cy="694373"/>
          </a:xfrm>
          <a:prstGeom prst="rect">
            <a:avLst/>
          </a:prstGeom>
          <a:noFill/>
          <a:ln/>
        </p:spPr>
        <p:txBody>
          <a:bodyPr wrap="square" rtlCol="0" anchor="t"/>
          <a:lstStyle/>
          <a:p>
            <a:pPr marL="0" indent="0">
              <a:lnSpc>
                <a:spcPts val="2734"/>
              </a:lnSpc>
              <a:buNone/>
            </a:pPr>
            <a:endParaRPr lang="en-US" sz="2187" dirty="0"/>
          </a:p>
        </p:txBody>
      </p:sp>
      <p:sp>
        <p:nvSpPr>
          <p:cNvPr id="13" name="Text 10"/>
          <p:cNvSpPr/>
          <p:nvPr/>
        </p:nvSpPr>
        <p:spPr>
          <a:xfrm>
            <a:off x="9444633" y="4209455"/>
            <a:ext cx="2925723" cy="1777008"/>
          </a:xfrm>
          <a:prstGeom prst="rect">
            <a:avLst/>
          </a:prstGeom>
          <a:noFill/>
          <a:ln/>
        </p:spPr>
        <p:txBody>
          <a:bodyPr wrap="square" rtlCol="0" anchor="t"/>
          <a:lstStyle/>
          <a:p>
            <a:pPr marL="0" indent="0">
              <a:lnSpc>
                <a:spcPts val="2799"/>
              </a:lnSpc>
              <a:buNone/>
            </a:pPr>
            <a:endParaRPr lang="en-US" sz="1750" dirty="0"/>
          </a:p>
        </p:txBody>
      </p:sp>
      <p:sp>
        <p:nvSpPr>
          <p:cNvPr id="14" name="TextBox 13">
            <a:extLst>
              <a:ext uri="{FF2B5EF4-FFF2-40B4-BE49-F238E27FC236}">
                <a16:creationId xmlns:a16="http://schemas.microsoft.com/office/drawing/2014/main" id="{C85CA906-F001-CB2F-8EA0-ADC6ED48BA1E}"/>
              </a:ext>
            </a:extLst>
          </p:cNvPr>
          <p:cNvSpPr txBox="1"/>
          <p:nvPr/>
        </p:nvSpPr>
        <p:spPr>
          <a:xfrm>
            <a:off x="1359567" y="3404935"/>
            <a:ext cx="10335127" cy="2444387"/>
          </a:xfrm>
          <a:prstGeom prst="rect">
            <a:avLst/>
          </a:prstGeom>
          <a:noFill/>
        </p:spPr>
        <p:txBody>
          <a:bodyPr wrap="square" rtlCol="0">
            <a:spAutoFit/>
          </a:bodyPr>
          <a:lstStyle/>
          <a:p>
            <a:pPr>
              <a:lnSpc>
                <a:spcPct val="107000"/>
              </a:lnSpc>
              <a:spcAft>
                <a:spcPts val="800"/>
              </a:spcAft>
            </a:pPr>
            <a:r>
              <a:rPr lang="en-US" kern="100" dirty="0">
                <a:solidFill>
                  <a:schemeClr val="tx1">
                    <a:lumMod val="75000"/>
                  </a:schemeClr>
                </a:solidFill>
                <a:effectLst/>
                <a:latin typeface="Raleway" pitchFamily="2" charset="0"/>
                <a:ea typeface="Calibri" panose="020F0502020204030204" pitchFamily="34" charset="0"/>
                <a:cs typeface="Times New Roman" panose="02020603050405020304" pitchFamily="18" charset="0"/>
              </a:rPr>
              <a:t>Implementing a smart gas LPG system offers a multitude of benefits, enhancing both safety and convenience for consumers and providers alike. Through advanced monitoring and automation technologies, such a system ensures efficient gas usage, reduces wastage, and minimizes the risk of accidents. Additionally, the integration of smart features facilitates seamless user interaction, empowering consumers with greater control and insight into their gas consumption patterns. Ultimately, the adoption of a smart gas LPG system represents a significant step towards modernizing infrastructure, promoting sustainability, and improving overall quality of life.</a:t>
            </a:r>
            <a:endParaRPr lang="en-IN" dirty="0">
              <a:solidFill>
                <a:schemeClr val="tx1">
                  <a:lumMod val="75000"/>
                </a:schemeClr>
              </a:solidFill>
              <a:latin typeface="Raleway"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648" y="-385329"/>
            <a:ext cx="5411665" cy="3167083"/>
          </a:xfrm>
          <a:prstGeom prst="rect">
            <a:avLst/>
          </a:prstGeom>
        </p:spPr>
        <p:txBody>
          <a:bodyPr vert="horz" wrap="square" lIns="0" tIns="17588" rIns="0" bIns="0" rtlCol="0">
            <a:spAutoFit/>
          </a:bodyPr>
          <a:lstStyle/>
          <a:p>
            <a:pPr marL="14657">
              <a:spcBef>
                <a:spcPts val="138"/>
              </a:spcBef>
            </a:pPr>
            <a:br>
              <a:rPr lang="en-IN" sz="3790" b="1" spc="185" dirty="0">
                <a:solidFill>
                  <a:schemeClr val="accent6"/>
                </a:solidFill>
                <a:latin typeface="Prata"/>
              </a:rPr>
            </a:br>
            <a:br>
              <a:rPr lang="en-IN" sz="3790" b="1" spc="185" dirty="0">
                <a:solidFill>
                  <a:schemeClr val="accent6"/>
                </a:solidFill>
                <a:latin typeface="Prata"/>
              </a:rPr>
            </a:br>
            <a:br>
              <a:rPr lang="en-IN" sz="3790" b="1" spc="185" dirty="0">
                <a:solidFill>
                  <a:schemeClr val="accent6"/>
                </a:solidFill>
                <a:latin typeface="Prata"/>
              </a:rPr>
            </a:br>
            <a:br>
              <a:rPr lang="en-IN" sz="3790" b="1" spc="185" dirty="0">
                <a:solidFill>
                  <a:schemeClr val="accent6"/>
                </a:solidFill>
                <a:latin typeface="Prata"/>
              </a:rPr>
            </a:br>
            <a:br>
              <a:rPr lang="en-IN" sz="3790" b="1" spc="185" dirty="0">
                <a:solidFill>
                  <a:schemeClr val="accent6"/>
                </a:solidFill>
                <a:latin typeface="Prata"/>
              </a:rPr>
            </a:br>
            <a:r>
              <a:rPr lang="en-IN" sz="3790" b="1" spc="185" dirty="0">
                <a:solidFill>
                  <a:schemeClr val="accent6"/>
                </a:solidFill>
                <a:latin typeface="Prata"/>
              </a:rPr>
              <a:t>Futu</a:t>
            </a:r>
            <a:r>
              <a:rPr lang="en-IN" sz="3790" b="1" spc="144" dirty="0">
                <a:solidFill>
                  <a:schemeClr val="accent6"/>
                </a:solidFill>
                <a:latin typeface="Prata"/>
              </a:rPr>
              <a:t>r</a:t>
            </a:r>
            <a:r>
              <a:rPr lang="en-IN" sz="3790" b="1" spc="248" dirty="0">
                <a:solidFill>
                  <a:schemeClr val="accent6"/>
                </a:solidFill>
                <a:latin typeface="Prata"/>
              </a:rPr>
              <a:t>e</a:t>
            </a:r>
            <a:r>
              <a:rPr lang="en-IN" sz="3790" b="1" spc="-1003" dirty="0">
                <a:solidFill>
                  <a:schemeClr val="accent6"/>
                </a:solidFill>
                <a:latin typeface="Prata"/>
              </a:rPr>
              <a:t> </a:t>
            </a:r>
            <a:r>
              <a:rPr lang="en-IN" sz="3790" b="1" spc="415" dirty="0">
                <a:solidFill>
                  <a:schemeClr val="accent6"/>
                </a:solidFill>
                <a:latin typeface="Prata"/>
              </a:rPr>
              <a:t>Scope</a:t>
            </a:r>
          </a:p>
        </p:txBody>
      </p:sp>
      <p:pic>
        <p:nvPicPr>
          <p:cNvPr id="3" name="object 3"/>
          <p:cNvPicPr/>
          <p:nvPr/>
        </p:nvPicPr>
        <p:blipFill>
          <a:blip r:embed="rId2" cstate="print"/>
          <a:stretch>
            <a:fillRect/>
          </a:stretch>
        </p:blipFill>
        <p:spPr>
          <a:xfrm>
            <a:off x="2623536" y="3308680"/>
            <a:ext cx="494245" cy="222411"/>
          </a:xfrm>
          <a:prstGeom prst="rect">
            <a:avLst/>
          </a:prstGeom>
        </p:spPr>
      </p:pic>
      <p:sp>
        <p:nvSpPr>
          <p:cNvPr id="4" name="object 4"/>
          <p:cNvSpPr txBox="1"/>
          <p:nvPr/>
        </p:nvSpPr>
        <p:spPr>
          <a:xfrm>
            <a:off x="2603398" y="3845928"/>
            <a:ext cx="2952543" cy="1332070"/>
          </a:xfrm>
          <a:prstGeom prst="rect">
            <a:avLst/>
          </a:prstGeom>
        </p:spPr>
        <p:txBody>
          <a:bodyPr vert="horz" wrap="square" lIns="0" tIns="19786" rIns="0" bIns="0" rtlCol="0">
            <a:spAutoFit/>
          </a:bodyPr>
          <a:lstStyle/>
          <a:p>
            <a:pPr marL="14657">
              <a:spcBef>
                <a:spcPts val="156"/>
              </a:spcBef>
            </a:pPr>
            <a:r>
              <a:rPr sz="1904" spc="231" dirty="0">
                <a:solidFill>
                  <a:srgbClr val="AE8625"/>
                </a:solidFill>
                <a:latin typeface="SimSun"/>
                <a:cs typeface="SimSun"/>
              </a:rPr>
              <a:t>V</a:t>
            </a:r>
            <a:r>
              <a:rPr sz="1904" spc="17" dirty="0">
                <a:solidFill>
                  <a:srgbClr val="AE8625"/>
                </a:solidFill>
                <a:latin typeface="SimSun"/>
                <a:cs typeface="SimSun"/>
              </a:rPr>
              <a:t>oice</a:t>
            </a:r>
            <a:r>
              <a:rPr sz="1904" spc="-490" dirty="0">
                <a:solidFill>
                  <a:srgbClr val="AE8625"/>
                </a:solidFill>
                <a:latin typeface="SimSun"/>
                <a:cs typeface="SimSun"/>
              </a:rPr>
              <a:t> </a:t>
            </a:r>
            <a:r>
              <a:rPr sz="1904" spc="472" dirty="0">
                <a:solidFill>
                  <a:srgbClr val="AE8625"/>
                </a:solidFill>
                <a:latin typeface="SimSun"/>
                <a:cs typeface="SimSun"/>
              </a:rPr>
              <a:t>C</a:t>
            </a:r>
            <a:r>
              <a:rPr sz="1904" spc="29" dirty="0">
                <a:solidFill>
                  <a:srgbClr val="AE8625"/>
                </a:solidFill>
                <a:latin typeface="SimSun"/>
                <a:cs typeface="SimSun"/>
              </a:rPr>
              <a:t>ont</a:t>
            </a:r>
            <a:r>
              <a:rPr sz="1904" spc="6" dirty="0">
                <a:solidFill>
                  <a:srgbClr val="AE8625"/>
                </a:solidFill>
                <a:latin typeface="SimSun"/>
                <a:cs typeface="SimSun"/>
              </a:rPr>
              <a:t>r</a:t>
            </a:r>
            <a:r>
              <a:rPr sz="1904" spc="-87" dirty="0">
                <a:solidFill>
                  <a:srgbClr val="AE8625"/>
                </a:solidFill>
                <a:latin typeface="SimSun"/>
                <a:cs typeface="SimSun"/>
              </a:rPr>
              <a:t>ol</a:t>
            </a:r>
            <a:endParaRPr sz="1904" dirty="0">
              <a:latin typeface="SimSun"/>
              <a:cs typeface="SimSun"/>
            </a:endParaRPr>
          </a:p>
          <a:p>
            <a:pPr marL="14657" marR="5863">
              <a:lnSpc>
                <a:spcPct val="134100"/>
              </a:lnSpc>
              <a:spcBef>
                <a:spcPts val="710"/>
              </a:spcBef>
            </a:pPr>
            <a:r>
              <a:rPr sz="1558" dirty="0">
                <a:solidFill>
                  <a:srgbClr val="CFCBBF"/>
                </a:solidFill>
                <a:latin typeface="Trebuchet MS"/>
                <a:cs typeface="Trebuchet MS"/>
              </a:rPr>
              <a:t>I</a:t>
            </a:r>
            <a:r>
              <a:rPr sz="1558" spc="-6" dirty="0">
                <a:solidFill>
                  <a:srgbClr val="CFCBBF"/>
                </a:solidFill>
                <a:latin typeface="Trebuchet MS"/>
                <a:cs typeface="Trebuchet MS"/>
              </a:rPr>
              <a:t>n</a:t>
            </a:r>
            <a:r>
              <a:rPr sz="1558" spc="-115" dirty="0">
                <a:solidFill>
                  <a:srgbClr val="CFCBBF"/>
                </a:solidFill>
                <a:latin typeface="Trebuchet MS"/>
                <a:cs typeface="Trebuchet MS"/>
              </a:rPr>
              <a:t>t</a:t>
            </a:r>
            <a:r>
              <a:rPr sz="1558" spc="63" dirty="0">
                <a:solidFill>
                  <a:srgbClr val="CFCBBF"/>
                </a:solidFill>
                <a:latin typeface="Trebuchet MS"/>
                <a:cs typeface="Trebuchet MS"/>
              </a:rPr>
              <a:t>eg</a:t>
            </a:r>
            <a:r>
              <a:rPr sz="1558" spc="40" dirty="0">
                <a:solidFill>
                  <a:srgbClr val="CFCBBF"/>
                </a:solidFill>
                <a:latin typeface="Trebuchet MS"/>
                <a:cs typeface="Trebuchet MS"/>
              </a:rPr>
              <a:t>r</a:t>
            </a:r>
            <a:r>
              <a:rPr sz="1558" spc="17" dirty="0">
                <a:solidFill>
                  <a:srgbClr val="CFCBBF"/>
                </a:solidFill>
                <a:latin typeface="Trebuchet MS"/>
                <a:cs typeface="Trebuchet MS"/>
              </a:rPr>
              <a:t>a</a:t>
            </a:r>
            <a:r>
              <a:rPr sz="1558" spc="-17" dirty="0">
                <a:solidFill>
                  <a:srgbClr val="CFCBBF"/>
                </a:solidFill>
                <a:latin typeface="Trebuchet MS"/>
                <a:cs typeface="Trebuchet MS"/>
              </a:rPr>
              <a:t>tion</a:t>
            </a:r>
            <a:r>
              <a:rPr sz="1558" spc="-121" dirty="0">
                <a:solidFill>
                  <a:srgbClr val="CFCBBF"/>
                </a:solidFill>
                <a:latin typeface="Trebuchet MS"/>
                <a:cs typeface="Trebuchet MS"/>
              </a:rPr>
              <a:t> </a:t>
            </a:r>
            <a:r>
              <a:rPr sz="1558" spc="-12" dirty="0">
                <a:solidFill>
                  <a:srgbClr val="CFCBBF"/>
                </a:solidFill>
                <a:latin typeface="Trebuchet MS"/>
                <a:cs typeface="Trebuchet MS"/>
              </a:rPr>
              <a:t>with</a:t>
            </a:r>
            <a:r>
              <a:rPr sz="1558" spc="-115" dirty="0">
                <a:solidFill>
                  <a:srgbClr val="CFCBBF"/>
                </a:solidFill>
                <a:latin typeface="Trebuchet MS"/>
                <a:cs typeface="Trebuchet MS"/>
              </a:rPr>
              <a:t> </a:t>
            </a:r>
            <a:r>
              <a:rPr sz="1558" spc="35" dirty="0">
                <a:solidFill>
                  <a:srgbClr val="CFCBBF"/>
                </a:solidFill>
                <a:latin typeface="Trebuchet MS"/>
                <a:cs typeface="Trebuchet MS"/>
              </a:rPr>
              <a:t>v</a:t>
            </a:r>
            <a:r>
              <a:rPr sz="1558" spc="17" dirty="0">
                <a:solidFill>
                  <a:srgbClr val="CFCBBF"/>
                </a:solidFill>
                <a:latin typeface="Trebuchet MS"/>
                <a:cs typeface="Trebuchet MS"/>
              </a:rPr>
              <a:t>oi</a:t>
            </a:r>
            <a:r>
              <a:rPr sz="1558" spc="12" dirty="0">
                <a:solidFill>
                  <a:srgbClr val="CFCBBF"/>
                </a:solidFill>
                <a:latin typeface="Trebuchet MS"/>
                <a:cs typeface="Trebuchet MS"/>
              </a:rPr>
              <a:t>c</a:t>
            </a:r>
            <a:r>
              <a:rPr sz="1558" spc="63" dirty="0">
                <a:solidFill>
                  <a:srgbClr val="CFCBBF"/>
                </a:solidFill>
                <a:latin typeface="Trebuchet MS"/>
                <a:cs typeface="Trebuchet MS"/>
              </a:rPr>
              <a:t>e</a:t>
            </a:r>
            <a:r>
              <a:rPr sz="1558" spc="-75" dirty="0">
                <a:solidFill>
                  <a:srgbClr val="CFCBBF"/>
                </a:solidFill>
                <a:latin typeface="Trebuchet MS"/>
                <a:cs typeface="Trebuchet MS"/>
              </a:rPr>
              <a:t> </a:t>
            </a:r>
            <a:r>
              <a:rPr sz="1558" spc="29" dirty="0">
                <a:solidFill>
                  <a:srgbClr val="CFCBBF"/>
                </a:solidFill>
                <a:latin typeface="Trebuchet MS"/>
                <a:cs typeface="Trebuchet MS"/>
              </a:rPr>
              <a:t>assistan</a:t>
            </a:r>
            <a:r>
              <a:rPr sz="1558" spc="6" dirty="0">
                <a:solidFill>
                  <a:srgbClr val="CFCBBF"/>
                </a:solidFill>
                <a:latin typeface="Trebuchet MS"/>
                <a:cs typeface="Trebuchet MS"/>
              </a:rPr>
              <a:t>ts  </a:t>
            </a:r>
            <a:r>
              <a:rPr sz="1558" spc="-92" dirty="0">
                <a:solidFill>
                  <a:srgbClr val="CFCBBF"/>
                </a:solidFill>
                <a:latin typeface="Trebuchet MS"/>
                <a:cs typeface="Trebuchet MS"/>
              </a:rPr>
              <a:t>f</a:t>
            </a:r>
            <a:r>
              <a:rPr sz="1558" spc="12" dirty="0">
                <a:solidFill>
                  <a:srgbClr val="CFCBBF"/>
                </a:solidFill>
                <a:latin typeface="Trebuchet MS"/>
                <a:cs typeface="Trebuchet MS"/>
              </a:rPr>
              <a:t>or</a:t>
            </a:r>
            <a:r>
              <a:rPr sz="1558" spc="-110" dirty="0">
                <a:solidFill>
                  <a:srgbClr val="CFCBBF"/>
                </a:solidFill>
                <a:latin typeface="Trebuchet MS"/>
                <a:cs typeface="Trebuchet MS"/>
              </a:rPr>
              <a:t> </a:t>
            </a:r>
            <a:r>
              <a:rPr sz="1558" spc="40" dirty="0">
                <a:solidFill>
                  <a:srgbClr val="CFCBBF"/>
                </a:solidFill>
                <a:latin typeface="Trebuchet MS"/>
                <a:cs typeface="Trebuchet MS"/>
              </a:rPr>
              <a:t>hands-f</a:t>
            </a:r>
            <a:r>
              <a:rPr sz="1558" dirty="0">
                <a:solidFill>
                  <a:srgbClr val="CFCBBF"/>
                </a:solidFill>
                <a:latin typeface="Trebuchet MS"/>
                <a:cs typeface="Trebuchet MS"/>
              </a:rPr>
              <a:t>r</a:t>
            </a:r>
            <a:r>
              <a:rPr sz="1558" spc="63" dirty="0">
                <a:solidFill>
                  <a:srgbClr val="CFCBBF"/>
                </a:solidFill>
                <a:latin typeface="Trebuchet MS"/>
                <a:cs typeface="Trebuchet MS"/>
              </a:rPr>
              <a:t>ee</a:t>
            </a:r>
            <a:r>
              <a:rPr sz="1558" spc="-75" dirty="0">
                <a:solidFill>
                  <a:srgbClr val="CFCBBF"/>
                </a:solidFill>
                <a:latin typeface="Trebuchet MS"/>
                <a:cs typeface="Trebuchet MS"/>
              </a:rPr>
              <a:t> </a:t>
            </a:r>
            <a:r>
              <a:rPr sz="1558" spc="69" dirty="0">
                <a:solidFill>
                  <a:srgbClr val="CFCBBF"/>
                </a:solidFill>
                <a:latin typeface="Trebuchet MS"/>
                <a:cs typeface="Trebuchet MS"/>
              </a:rPr>
              <a:t>co</a:t>
            </a:r>
            <a:r>
              <a:rPr sz="1558" spc="58" dirty="0">
                <a:solidFill>
                  <a:srgbClr val="CFCBBF"/>
                </a:solidFill>
                <a:latin typeface="Trebuchet MS"/>
                <a:cs typeface="Trebuchet MS"/>
              </a:rPr>
              <a:t>n</a:t>
            </a:r>
            <a:r>
              <a:rPr sz="1558" spc="-81" dirty="0">
                <a:solidFill>
                  <a:srgbClr val="CFCBBF"/>
                </a:solidFill>
                <a:latin typeface="Trebuchet MS"/>
                <a:cs typeface="Trebuchet MS"/>
              </a:rPr>
              <a:t>t</a:t>
            </a:r>
            <a:r>
              <a:rPr sz="1558" spc="-110" dirty="0">
                <a:solidFill>
                  <a:srgbClr val="CFCBBF"/>
                </a:solidFill>
                <a:latin typeface="Trebuchet MS"/>
                <a:cs typeface="Trebuchet MS"/>
              </a:rPr>
              <a:t>r</a:t>
            </a:r>
            <a:r>
              <a:rPr sz="1558" spc="23" dirty="0">
                <a:solidFill>
                  <a:srgbClr val="CFCBBF"/>
                </a:solidFill>
                <a:latin typeface="Trebuchet MS"/>
                <a:cs typeface="Trebuchet MS"/>
              </a:rPr>
              <a:t>ol</a:t>
            </a:r>
            <a:r>
              <a:rPr sz="1558" spc="-121" dirty="0">
                <a:solidFill>
                  <a:srgbClr val="CFCBBF"/>
                </a:solidFill>
                <a:latin typeface="Trebuchet MS"/>
                <a:cs typeface="Trebuchet MS"/>
              </a:rPr>
              <a:t> </a:t>
            </a:r>
            <a:r>
              <a:rPr sz="1558" spc="46" dirty="0">
                <a:solidFill>
                  <a:srgbClr val="CFCBBF"/>
                </a:solidFill>
                <a:latin typeface="Trebuchet MS"/>
                <a:cs typeface="Trebuchet MS"/>
              </a:rPr>
              <a:t>and  </a:t>
            </a:r>
            <a:r>
              <a:rPr sz="1558" spc="81" dirty="0">
                <a:solidFill>
                  <a:srgbClr val="CFCBBF"/>
                </a:solidFill>
                <a:latin typeface="Trebuchet MS"/>
                <a:cs typeface="Trebuchet MS"/>
              </a:rPr>
              <a:t>manageme</a:t>
            </a:r>
            <a:r>
              <a:rPr sz="1558" spc="63" dirty="0">
                <a:solidFill>
                  <a:srgbClr val="CFCBBF"/>
                </a:solidFill>
                <a:latin typeface="Trebuchet MS"/>
                <a:cs typeface="Trebuchet MS"/>
              </a:rPr>
              <a:t>n</a:t>
            </a:r>
            <a:r>
              <a:rPr sz="1558" spc="-98" dirty="0">
                <a:solidFill>
                  <a:srgbClr val="CFCBBF"/>
                </a:solidFill>
                <a:latin typeface="Trebuchet MS"/>
                <a:cs typeface="Trebuchet MS"/>
              </a:rPr>
              <a:t>t</a:t>
            </a:r>
            <a:r>
              <a:rPr sz="1558" spc="-75" dirty="0">
                <a:solidFill>
                  <a:srgbClr val="CFCBBF"/>
                </a:solidFill>
                <a:latin typeface="Trebuchet MS"/>
                <a:cs typeface="Trebuchet MS"/>
              </a:rPr>
              <a:t> </a:t>
            </a:r>
            <a:r>
              <a:rPr sz="1558" spc="69" dirty="0">
                <a:solidFill>
                  <a:srgbClr val="CFCBBF"/>
                </a:solidFill>
                <a:latin typeface="Trebuchet MS"/>
                <a:cs typeface="Trebuchet MS"/>
              </a:rPr>
              <a:t>o</a:t>
            </a:r>
            <a:r>
              <a:rPr sz="1558" spc="-63" dirty="0">
                <a:solidFill>
                  <a:srgbClr val="CFCBBF"/>
                </a:solidFill>
                <a:latin typeface="Trebuchet MS"/>
                <a:cs typeface="Trebuchet MS"/>
              </a:rPr>
              <a:t>f</a:t>
            </a:r>
            <a:r>
              <a:rPr sz="1558" spc="-110" dirty="0">
                <a:solidFill>
                  <a:srgbClr val="CFCBBF"/>
                </a:solidFill>
                <a:latin typeface="Trebuchet MS"/>
                <a:cs typeface="Trebuchet MS"/>
              </a:rPr>
              <a:t> </a:t>
            </a:r>
            <a:r>
              <a:rPr sz="1558" spc="6" dirty="0">
                <a:solidFill>
                  <a:srgbClr val="CFCBBF"/>
                </a:solidFill>
                <a:latin typeface="Trebuchet MS"/>
                <a:cs typeface="Trebuchet MS"/>
              </a:rPr>
              <a:t>the</a:t>
            </a:r>
            <a:r>
              <a:rPr sz="1558" spc="-75" dirty="0">
                <a:solidFill>
                  <a:srgbClr val="CFCBBF"/>
                </a:solidFill>
                <a:latin typeface="Trebuchet MS"/>
                <a:cs typeface="Trebuchet MS"/>
              </a:rPr>
              <a:t> </a:t>
            </a:r>
            <a:r>
              <a:rPr sz="1558" spc="110" dirty="0">
                <a:solidFill>
                  <a:srgbClr val="CFCBBF"/>
                </a:solidFill>
                <a:latin typeface="Trebuchet MS"/>
                <a:cs typeface="Trebuchet MS"/>
              </a:rPr>
              <a:t>gas</a:t>
            </a:r>
            <a:r>
              <a:rPr sz="1558" spc="-75" dirty="0">
                <a:solidFill>
                  <a:srgbClr val="CFCBBF"/>
                </a:solidFill>
                <a:latin typeface="Trebuchet MS"/>
                <a:cs typeface="Trebuchet MS"/>
              </a:rPr>
              <a:t> </a:t>
            </a:r>
            <a:r>
              <a:rPr sz="1558" spc="104" dirty="0">
                <a:solidFill>
                  <a:srgbClr val="CFCBBF"/>
                </a:solidFill>
                <a:latin typeface="Trebuchet MS"/>
                <a:cs typeface="Trebuchet MS"/>
              </a:rPr>
              <a:t>s</a:t>
            </a:r>
            <a:r>
              <a:rPr sz="1558" spc="52" dirty="0">
                <a:solidFill>
                  <a:srgbClr val="CFCBBF"/>
                </a:solidFill>
                <a:latin typeface="Trebuchet MS"/>
                <a:cs typeface="Trebuchet MS"/>
              </a:rPr>
              <a:t>y</a:t>
            </a:r>
            <a:r>
              <a:rPr sz="1558" spc="12" dirty="0">
                <a:solidFill>
                  <a:srgbClr val="CFCBBF"/>
                </a:solidFill>
                <a:latin typeface="Trebuchet MS"/>
                <a:cs typeface="Trebuchet MS"/>
              </a:rPr>
              <a:t>s</a:t>
            </a:r>
            <a:r>
              <a:rPr sz="1558" spc="-6" dirty="0">
                <a:solidFill>
                  <a:srgbClr val="CFCBBF"/>
                </a:solidFill>
                <a:latin typeface="Trebuchet MS"/>
                <a:cs typeface="Trebuchet MS"/>
              </a:rPr>
              <a:t>t</a:t>
            </a:r>
            <a:r>
              <a:rPr sz="1558" spc="-29" dirty="0">
                <a:solidFill>
                  <a:srgbClr val="CFCBBF"/>
                </a:solidFill>
                <a:latin typeface="Trebuchet MS"/>
                <a:cs typeface="Trebuchet MS"/>
              </a:rPr>
              <a:t>em.</a:t>
            </a:r>
            <a:endParaRPr sz="1558" dirty="0">
              <a:latin typeface="Trebuchet MS"/>
              <a:cs typeface="Trebuchet MS"/>
            </a:endParaRPr>
          </a:p>
        </p:txBody>
      </p:sp>
      <p:pic>
        <p:nvPicPr>
          <p:cNvPr id="5" name="object 5"/>
          <p:cNvPicPr/>
          <p:nvPr/>
        </p:nvPicPr>
        <p:blipFill>
          <a:blip r:embed="rId3" cstate="print"/>
          <a:stretch>
            <a:fillRect/>
          </a:stretch>
        </p:blipFill>
        <p:spPr>
          <a:xfrm>
            <a:off x="5883484" y="3185126"/>
            <a:ext cx="432467" cy="494245"/>
          </a:xfrm>
          <a:prstGeom prst="rect">
            <a:avLst/>
          </a:prstGeom>
        </p:spPr>
      </p:pic>
      <p:sp>
        <p:nvSpPr>
          <p:cNvPr id="6" name="object 6"/>
          <p:cNvSpPr txBox="1"/>
          <p:nvPr/>
        </p:nvSpPr>
        <p:spPr>
          <a:xfrm>
            <a:off x="5832450" y="3845928"/>
            <a:ext cx="2906375" cy="1332070"/>
          </a:xfrm>
          <a:prstGeom prst="rect">
            <a:avLst/>
          </a:prstGeom>
        </p:spPr>
        <p:txBody>
          <a:bodyPr vert="horz" wrap="square" lIns="0" tIns="19786" rIns="0" bIns="0" rtlCol="0">
            <a:spAutoFit/>
          </a:bodyPr>
          <a:lstStyle/>
          <a:p>
            <a:pPr marL="14657">
              <a:spcBef>
                <a:spcPts val="156"/>
              </a:spcBef>
            </a:pPr>
            <a:r>
              <a:rPr sz="1904" spc="138" dirty="0">
                <a:solidFill>
                  <a:srgbClr val="AE8625"/>
                </a:solidFill>
                <a:latin typeface="SimSun"/>
                <a:cs typeface="SimSun"/>
              </a:rPr>
              <a:t>P</a:t>
            </a:r>
            <a:r>
              <a:rPr sz="1904" spc="115" dirty="0">
                <a:solidFill>
                  <a:srgbClr val="AE8625"/>
                </a:solidFill>
                <a:latin typeface="SimSun"/>
                <a:cs typeface="SimSun"/>
              </a:rPr>
              <a:t>r</a:t>
            </a:r>
            <a:r>
              <a:rPr sz="1904" spc="-63" dirty="0">
                <a:solidFill>
                  <a:srgbClr val="AE8625"/>
                </a:solidFill>
                <a:latin typeface="SimSun"/>
                <a:cs typeface="SimSun"/>
              </a:rPr>
              <a:t>edicti</a:t>
            </a:r>
            <a:r>
              <a:rPr sz="1904" spc="-104" dirty="0">
                <a:solidFill>
                  <a:srgbClr val="AE8625"/>
                </a:solidFill>
                <a:latin typeface="SimSun"/>
                <a:cs typeface="SimSun"/>
              </a:rPr>
              <a:t>v</a:t>
            </a:r>
            <a:r>
              <a:rPr sz="1904" spc="138" dirty="0">
                <a:solidFill>
                  <a:srgbClr val="AE8625"/>
                </a:solidFill>
                <a:latin typeface="SimSun"/>
                <a:cs typeface="SimSun"/>
              </a:rPr>
              <a:t>e</a:t>
            </a:r>
            <a:r>
              <a:rPr sz="1904" spc="-490" dirty="0">
                <a:solidFill>
                  <a:srgbClr val="AE8625"/>
                </a:solidFill>
                <a:latin typeface="SimSun"/>
                <a:cs typeface="SimSun"/>
              </a:rPr>
              <a:t> </a:t>
            </a:r>
            <a:r>
              <a:rPr sz="1904" spc="-6" dirty="0">
                <a:solidFill>
                  <a:srgbClr val="AE8625"/>
                </a:solidFill>
                <a:latin typeface="SimSun"/>
                <a:cs typeface="SimSun"/>
              </a:rPr>
              <a:t>Analytics</a:t>
            </a:r>
            <a:endParaRPr sz="1904">
              <a:latin typeface="SimSun"/>
              <a:cs typeface="SimSun"/>
            </a:endParaRPr>
          </a:p>
          <a:p>
            <a:pPr marL="14657" marR="5863">
              <a:lnSpc>
                <a:spcPct val="134100"/>
              </a:lnSpc>
              <a:spcBef>
                <a:spcPts val="710"/>
              </a:spcBef>
            </a:pPr>
            <a:r>
              <a:rPr sz="1558" spc="69" dirty="0">
                <a:solidFill>
                  <a:srgbClr val="CFCBBF"/>
                </a:solidFill>
                <a:latin typeface="Trebuchet MS"/>
                <a:cs typeface="Trebuchet MS"/>
              </a:rPr>
              <a:t>Advanced</a:t>
            </a:r>
            <a:r>
              <a:rPr sz="1558" spc="-92" dirty="0">
                <a:solidFill>
                  <a:srgbClr val="CFCBBF"/>
                </a:solidFill>
                <a:latin typeface="Trebuchet MS"/>
                <a:cs typeface="Trebuchet MS"/>
              </a:rPr>
              <a:t> </a:t>
            </a:r>
            <a:r>
              <a:rPr sz="1558" spc="29" dirty="0">
                <a:solidFill>
                  <a:srgbClr val="CFCBBF"/>
                </a:solidFill>
                <a:latin typeface="Trebuchet MS"/>
                <a:cs typeface="Trebuchet MS"/>
              </a:rPr>
              <a:t>algorithms</a:t>
            </a:r>
            <a:r>
              <a:rPr sz="1558" spc="-92" dirty="0">
                <a:solidFill>
                  <a:srgbClr val="CFCBBF"/>
                </a:solidFill>
                <a:latin typeface="Trebuchet MS"/>
                <a:cs typeface="Trebuchet MS"/>
              </a:rPr>
              <a:t> </a:t>
            </a:r>
            <a:r>
              <a:rPr sz="1558" spc="-17" dirty="0">
                <a:solidFill>
                  <a:srgbClr val="CFCBBF"/>
                </a:solidFill>
                <a:latin typeface="Trebuchet MS"/>
                <a:cs typeface="Trebuchet MS"/>
              </a:rPr>
              <a:t>to</a:t>
            </a:r>
            <a:r>
              <a:rPr sz="1558" spc="-87" dirty="0">
                <a:solidFill>
                  <a:srgbClr val="CFCBBF"/>
                </a:solidFill>
                <a:latin typeface="Trebuchet MS"/>
                <a:cs typeface="Trebuchet MS"/>
              </a:rPr>
              <a:t> </a:t>
            </a:r>
            <a:r>
              <a:rPr sz="1558" spc="6" dirty="0">
                <a:solidFill>
                  <a:srgbClr val="CFCBBF"/>
                </a:solidFill>
                <a:latin typeface="Trebuchet MS"/>
                <a:cs typeface="Trebuchet MS"/>
              </a:rPr>
              <a:t>predict </a:t>
            </a:r>
            <a:r>
              <a:rPr sz="1558" spc="-456" dirty="0">
                <a:solidFill>
                  <a:srgbClr val="CFCBBF"/>
                </a:solidFill>
                <a:latin typeface="Trebuchet MS"/>
                <a:cs typeface="Trebuchet MS"/>
              </a:rPr>
              <a:t> </a:t>
            </a:r>
            <a:r>
              <a:rPr sz="1558" spc="110" dirty="0">
                <a:solidFill>
                  <a:srgbClr val="CFCBBF"/>
                </a:solidFill>
                <a:latin typeface="Trebuchet MS"/>
                <a:cs typeface="Trebuchet MS"/>
              </a:rPr>
              <a:t>gas </a:t>
            </a:r>
            <a:r>
              <a:rPr sz="1558" spc="92" dirty="0">
                <a:solidFill>
                  <a:srgbClr val="CFCBBF"/>
                </a:solidFill>
                <a:latin typeface="Trebuchet MS"/>
                <a:cs typeface="Trebuchet MS"/>
              </a:rPr>
              <a:t>usage </a:t>
            </a:r>
            <a:r>
              <a:rPr sz="1558" spc="6" dirty="0">
                <a:solidFill>
                  <a:srgbClr val="CFCBBF"/>
                </a:solidFill>
                <a:latin typeface="Trebuchet MS"/>
                <a:cs typeface="Trebuchet MS"/>
              </a:rPr>
              <a:t>patterns </a:t>
            </a:r>
            <a:r>
              <a:rPr sz="1558" spc="58" dirty="0">
                <a:solidFill>
                  <a:srgbClr val="CFCBBF"/>
                </a:solidFill>
                <a:latin typeface="Trebuchet MS"/>
                <a:cs typeface="Trebuchet MS"/>
              </a:rPr>
              <a:t>and </a:t>
            </a:r>
            <a:r>
              <a:rPr sz="1558" spc="63" dirty="0">
                <a:solidFill>
                  <a:srgbClr val="CFCBBF"/>
                </a:solidFill>
                <a:latin typeface="Trebuchet MS"/>
                <a:cs typeface="Trebuchet MS"/>
              </a:rPr>
              <a:t> </a:t>
            </a:r>
            <a:r>
              <a:rPr sz="1558" spc="87" dirty="0">
                <a:solidFill>
                  <a:srgbClr val="CFCBBF"/>
                </a:solidFill>
                <a:latin typeface="Trebuchet MS"/>
                <a:cs typeface="Trebuchet MS"/>
              </a:rPr>
              <a:t>o</a:t>
            </a:r>
            <a:r>
              <a:rPr sz="1558" spc="75" dirty="0">
                <a:solidFill>
                  <a:srgbClr val="CFCBBF"/>
                </a:solidFill>
                <a:latin typeface="Trebuchet MS"/>
                <a:cs typeface="Trebuchet MS"/>
              </a:rPr>
              <a:t>p</a:t>
            </a:r>
            <a:r>
              <a:rPr sz="1558" spc="-29" dirty="0">
                <a:solidFill>
                  <a:srgbClr val="CFCBBF"/>
                </a:solidFill>
                <a:latin typeface="Trebuchet MS"/>
                <a:cs typeface="Trebuchet MS"/>
              </a:rPr>
              <a:t>timi</a:t>
            </a:r>
            <a:r>
              <a:rPr sz="1558" spc="-52" dirty="0">
                <a:solidFill>
                  <a:srgbClr val="CFCBBF"/>
                </a:solidFill>
                <a:latin typeface="Trebuchet MS"/>
                <a:cs typeface="Trebuchet MS"/>
              </a:rPr>
              <a:t>z</a:t>
            </a:r>
            <a:r>
              <a:rPr sz="1558" spc="63" dirty="0">
                <a:solidFill>
                  <a:srgbClr val="CFCBBF"/>
                </a:solidFill>
                <a:latin typeface="Trebuchet MS"/>
                <a:cs typeface="Trebuchet MS"/>
              </a:rPr>
              <a:t>e</a:t>
            </a:r>
            <a:r>
              <a:rPr sz="1558" spc="-75" dirty="0">
                <a:solidFill>
                  <a:srgbClr val="CFCBBF"/>
                </a:solidFill>
                <a:latin typeface="Trebuchet MS"/>
                <a:cs typeface="Trebuchet MS"/>
              </a:rPr>
              <a:t> </a:t>
            </a:r>
            <a:r>
              <a:rPr sz="1558" spc="-92" dirty="0">
                <a:solidFill>
                  <a:srgbClr val="CFCBBF"/>
                </a:solidFill>
                <a:latin typeface="Trebuchet MS"/>
                <a:cs typeface="Trebuchet MS"/>
              </a:rPr>
              <a:t>r</a:t>
            </a:r>
            <a:r>
              <a:rPr sz="1558" spc="52" dirty="0">
                <a:solidFill>
                  <a:srgbClr val="CFCBBF"/>
                </a:solidFill>
                <a:latin typeface="Trebuchet MS"/>
                <a:cs typeface="Trebuchet MS"/>
              </a:rPr>
              <a:t>e</a:t>
            </a:r>
            <a:r>
              <a:rPr sz="1558" spc="-63" dirty="0">
                <a:solidFill>
                  <a:srgbClr val="CFCBBF"/>
                </a:solidFill>
                <a:latin typeface="Trebuchet MS"/>
                <a:cs typeface="Trebuchet MS"/>
              </a:rPr>
              <a:t>fill</a:t>
            </a:r>
            <a:r>
              <a:rPr sz="1558" spc="-121" dirty="0">
                <a:solidFill>
                  <a:srgbClr val="CFCBBF"/>
                </a:solidFill>
                <a:latin typeface="Trebuchet MS"/>
                <a:cs typeface="Trebuchet MS"/>
              </a:rPr>
              <a:t> </a:t>
            </a:r>
            <a:r>
              <a:rPr sz="1558" spc="23" dirty="0">
                <a:solidFill>
                  <a:srgbClr val="CFCBBF"/>
                </a:solidFill>
                <a:latin typeface="Trebuchet MS"/>
                <a:cs typeface="Trebuchet MS"/>
              </a:rPr>
              <a:t>scheduling.</a:t>
            </a:r>
            <a:endParaRPr sz="1558">
              <a:latin typeface="Trebuchet MS"/>
              <a:cs typeface="Trebuchet MS"/>
            </a:endParaRPr>
          </a:p>
        </p:txBody>
      </p:sp>
      <p:pic>
        <p:nvPicPr>
          <p:cNvPr id="7" name="object 7"/>
          <p:cNvPicPr/>
          <p:nvPr/>
        </p:nvPicPr>
        <p:blipFill>
          <a:blip r:embed="rId4" cstate="print"/>
          <a:stretch>
            <a:fillRect/>
          </a:stretch>
        </p:blipFill>
        <p:spPr>
          <a:xfrm>
            <a:off x="9143431" y="3185126"/>
            <a:ext cx="370691" cy="494245"/>
          </a:xfrm>
          <a:prstGeom prst="rect">
            <a:avLst/>
          </a:prstGeom>
        </p:spPr>
      </p:pic>
      <p:sp>
        <p:nvSpPr>
          <p:cNvPr id="8" name="object 8"/>
          <p:cNvSpPr txBox="1"/>
          <p:nvPr/>
        </p:nvSpPr>
        <p:spPr>
          <a:xfrm>
            <a:off x="9061517" y="3845928"/>
            <a:ext cx="2927627" cy="1332070"/>
          </a:xfrm>
          <a:prstGeom prst="rect">
            <a:avLst/>
          </a:prstGeom>
        </p:spPr>
        <p:txBody>
          <a:bodyPr vert="horz" wrap="square" lIns="0" tIns="19786" rIns="0" bIns="0" rtlCol="0">
            <a:spAutoFit/>
          </a:bodyPr>
          <a:lstStyle/>
          <a:p>
            <a:pPr marL="14657">
              <a:spcBef>
                <a:spcPts val="156"/>
              </a:spcBef>
            </a:pPr>
            <a:r>
              <a:rPr sz="1904" spc="202" dirty="0">
                <a:solidFill>
                  <a:srgbClr val="AE8625"/>
                </a:solidFill>
                <a:latin typeface="SimSun"/>
                <a:cs typeface="SimSun"/>
              </a:rPr>
              <a:t>Smart</a:t>
            </a:r>
            <a:r>
              <a:rPr sz="1904" spc="-490" dirty="0">
                <a:solidFill>
                  <a:srgbClr val="AE8625"/>
                </a:solidFill>
                <a:latin typeface="SimSun"/>
                <a:cs typeface="SimSun"/>
              </a:rPr>
              <a:t> </a:t>
            </a:r>
            <a:r>
              <a:rPr sz="1904" spc="490" dirty="0">
                <a:solidFill>
                  <a:srgbClr val="AE8625"/>
                </a:solidFill>
                <a:latin typeface="SimSun"/>
                <a:cs typeface="SimSun"/>
              </a:rPr>
              <a:t>Home</a:t>
            </a:r>
            <a:r>
              <a:rPr sz="1904" spc="-490" dirty="0">
                <a:solidFill>
                  <a:srgbClr val="AE8625"/>
                </a:solidFill>
                <a:latin typeface="SimSun"/>
                <a:cs typeface="SimSun"/>
              </a:rPr>
              <a:t> </a:t>
            </a:r>
            <a:r>
              <a:rPr sz="1904" spc="-75" dirty="0">
                <a:solidFill>
                  <a:srgbClr val="AE8625"/>
                </a:solidFill>
                <a:latin typeface="SimSun"/>
                <a:cs typeface="SimSun"/>
              </a:rPr>
              <a:t>In</a:t>
            </a:r>
            <a:r>
              <a:rPr sz="1904" spc="-138" dirty="0">
                <a:solidFill>
                  <a:srgbClr val="AE8625"/>
                </a:solidFill>
                <a:latin typeface="SimSun"/>
                <a:cs typeface="SimSun"/>
              </a:rPr>
              <a:t>t</a:t>
            </a:r>
            <a:r>
              <a:rPr sz="1904" spc="12" dirty="0">
                <a:solidFill>
                  <a:srgbClr val="AE8625"/>
                </a:solidFill>
                <a:latin typeface="SimSun"/>
                <a:cs typeface="SimSun"/>
              </a:rPr>
              <a:t>egration</a:t>
            </a:r>
            <a:endParaRPr sz="1904">
              <a:latin typeface="SimSun"/>
              <a:cs typeface="SimSun"/>
            </a:endParaRPr>
          </a:p>
          <a:p>
            <a:pPr marL="14657" marR="24917">
              <a:lnSpc>
                <a:spcPct val="134100"/>
              </a:lnSpc>
              <a:spcBef>
                <a:spcPts val="710"/>
              </a:spcBef>
            </a:pPr>
            <a:r>
              <a:rPr sz="1558" spc="87" dirty="0">
                <a:solidFill>
                  <a:srgbClr val="CFCBBF"/>
                </a:solidFill>
                <a:latin typeface="Trebuchet MS"/>
                <a:cs typeface="Trebuchet MS"/>
              </a:rPr>
              <a:t>Seamless</a:t>
            </a:r>
            <a:r>
              <a:rPr sz="1558" spc="-75" dirty="0">
                <a:solidFill>
                  <a:srgbClr val="CFCBBF"/>
                </a:solidFill>
                <a:latin typeface="Trebuchet MS"/>
                <a:cs typeface="Trebuchet MS"/>
              </a:rPr>
              <a:t> </a:t>
            </a:r>
            <a:r>
              <a:rPr sz="1558" spc="-17" dirty="0">
                <a:solidFill>
                  <a:srgbClr val="CFCBBF"/>
                </a:solidFill>
                <a:latin typeface="Trebuchet MS"/>
                <a:cs typeface="Trebuchet MS"/>
              </a:rPr>
              <a:t>i</a:t>
            </a:r>
            <a:r>
              <a:rPr sz="1558" spc="-46" dirty="0">
                <a:solidFill>
                  <a:srgbClr val="CFCBBF"/>
                </a:solidFill>
                <a:latin typeface="Trebuchet MS"/>
                <a:cs typeface="Trebuchet MS"/>
              </a:rPr>
              <a:t>n</a:t>
            </a:r>
            <a:r>
              <a:rPr sz="1558" spc="-115" dirty="0">
                <a:solidFill>
                  <a:srgbClr val="CFCBBF"/>
                </a:solidFill>
                <a:latin typeface="Trebuchet MS"/>
                <a:cs typeface="Trebuchet MS"/>
              </a:rPr>
              <a:t>t</a:t>
            </a:r>
            <a:r>
              <a:rPr sz="1558" spc="63" dirty="0">
                <a:solidFill>
                  <a:srgbClr val="CFCBBF"/>
                </a:solidFill>
                <a:latin typeface="Trebuchet MS"/>
                <a:cs typeface="Trebuchet MS"/>
              </a:rPr>
              <a:t>eg</a:t>
            </a:r>
            <a:r>
              <a:rPr sz="1558" spc="40" dirty="0">
                <a:solidFill>
                  <a:srgbClr val="CFCBBF"/>
                </a:solidFill>
                <a:latin typeface="Trebuchet MS"/>
                <a:cs typeface="Trebuchet MS"/>
              </a:rPr>
              <a:t>r</a:t>
            </a:r>
            <a:r>
              <a:rPr sz="1558" spc="17" dirty="0">
                <a:solidFill>
                  <a:srgbClr val="CFCBBF"/>
                </a:solidFill>
                <a:latin typeface="Trebuchet MS"/>
                <a:cs typeface="Trebuchet MS"/>
              </a:rPr>
              <a:t>a</a:t>
            </a:r>
            <a:r>
              <a:rPr sz="1558" spc="-17" dirty="0">
                <a:solidFill>
                  <a:srgbClr val="CFCBBF"/>
                </a:solidFill>
                <a:latin typeface="Trebuchet MS"/>
                <a:cs typeface="Trebuchet MS"/>
              </a:rPr>
              <a:t>tion</a:t>
            </a:r>
            <a:r>
              <a:rPr sz="1558" spc="-121" dirty="0">
                <a:solidFill>
                  <a:srgbClr val="CFCBBF"/>
                </a:solidFill>
                <a:latin typeface="Trebuchet MS"/>
                <a:cs typeface="Trebuchet MS"/>
              </a:rPr>
              <a:t> </a:t>
            </a:r>
            <a:r>
              <a:rPr sz="1558" spc="-12" dirty="0">
                <a:solidFill>
                  <a:srgbClr val="CFCBBF"/>
                </a:solidFill>
                <a:latin typeface="Trebuchet MS"/>
                <a:cs typeface="Trebuchet MS"/>
              </a:rPr>
              <a:t>with</a:t>
            </a:r>
            <a:r>
              <a:rPr sz="1558" spc="-75" dirty="0">
                <a:solidFill>
                  <a:srgbClr val="CFCBBF"/>
                </a:solidFill>
                <a:latin typeface="Trebuchet MS"/>
                <a:cs typeface="Trebuchet MS"/>
              </a:rPr>
              <a:t> </a:t>
            </a:r>
            <a:r>
              <a:rPr sz="1558" spc="69" dirty="0">
                <a:solidFill>
                  <a:srgbClr val="CFCBBF"/>
                </a:solidFill>
                <a:latin typeface="Trebuchet MS"/>
                <a:cs typeface="Trebuchet MS"/>
              </a:rPr>
              <a:t>o</a:t>
            </a:r>
            <a:r>
              <a:rPr sz="1558" spc="-12" dirty="0">
                <a:solidFill>
                  <a:srgbClr val="CFCBBF"/>
                </a:solidFill>
                <a:latin typeface="Trebuchet MS"/>
                <a:cs typeface="Trebuchet MS"/>
              </a:rPr>
              <a:t>ther  </a:t>
            </a:r>
            <a:r>
              <a:rPr sz="1558" spc="23" dirty="0">
                <a:solidFill>
                  <a:srgbClr val="CFCBBF"/>
                </a:solidFill>
                <a:latin typeface="Trebuchet MS"/>
                <a:cs typeface="Trebuchet MS"/>
              </a:rPr>
              <a:t>smart</a:t>
            </a:r>
            <a:r>
              <a:rPr sz="1558" spc="-75" dirty="0">
                <a:solidFill>
                  <a:srgbClr val="CFCBBF"/>
                </a:solidFill>
                <a:latin typeface="Trebuchet MS"/>
                <a:cs typeface="Trebuchet MS"/>
              </a:rPr>
              <a:t> </a:t>
            </a:r>
            <a:r>
              <a:rPr sz="1558" spc="87" dirty="0">
                <a:solidFill>
                  <a:srgbClr val="CFCBBF"/>
                </a:solidFill>
                <a:latin typeface="Trebuchet MS"/>
                <a:cs typeface="Trebuchet MS"/>
              </a:rPr>
              <a:t>home</a:t>
            </a:r>
            <a:r>
              <a:rPr sz="1558" spc="-75" dirty="0">
                <a:solidFill>
                  <a:srgbClr val="CFCBBF"/>
                </a:solidFill>
                <a:latin typeface="Trebuchet MS"/>
                <a:cs typeface="Trebuchet MS"/>
              </a:rPr>
              <a:t> </a:t>
            </a:r>
            <a:r>
              <a:rPr sz="1558" spc="81" dirty="0">
                <a:solidFill>
                  <a:srgbClr val="CFCBBF"/>
                </a:solidFill>
                <a:latin typeface="Trebuchet MS"/>
                <a:cs typeface="Trebuchet MS"/>
              </a:rPr>
              <a:t>d</a:t>
            </a:r>
            <a:r>
              <a:rPr sz="1558" spc="58" dirty="0">
                <a:solidFill>
                  <a:srgbClr val="CFCBBF"/>
                </a:solidFill>
                <a:latin typeface="Trebuchet MS"/>
                <a:cs typeface="Trebuchet MS"/>
              </a:rPr>
              <a:t>e</a:t>
            </a:r>
            <a:r>
              <a:rPr sz="1558" spc="12" dirty="0">
                <a:solidFill>
                  <a:srgbClr val="CFCBBF"/>
                </a:solidFill>
                <a:latin typeface="Trebuchet MS"/>
                <a:cs typeface="Trebuchet MS"/>
              </a:rPr>
              <a:t>vi</a:t>
            </a:r>
            <a:r>
              <a:rPr sz="1558" spc="6" dirty="0">
                <a:solidFill>
                  <a:srgbClr val="CFCBBF"/>
                </a:solidFill>
                <a:latin typeface="Trebuchet MS"/>
                <a:cs typeface="Trebuchet MS"/>
              </a:rPr>
              <a:t>c</a:t>
            </a:r>
            <a:r>
              <a:rPr sz="1558" spc="92" dirty="0">
                <a:solidFill>
                  <a:srgbClr val="CFCBBF"/>
                </a:solidFill>
                <a:latin typeface="Trebuchet MS"/>
                <a:cs typeface="Trebuchet MS"/>
              </a:rPr>
              <a:t>es</a:t>
            </a:r>
            <a:r>
              <a:rPr sz="1558" spc="-75" dirty="0">
                <a:solidFill>
                  <a:srgbClr val="CFCBBF"/>
                </a:solidFill>
                <a:latin typeface="Trebuchet MS"/>
                <a:cs typeface="Trebuchet MS"/>
              </a:rPr>
              <a:t> </a:t>
            </a:r>
            <a:r>
              <a:rPr sz="1558" spc="-92" dirty="0">
                <a:solidFill>
                  <a:srgbClr val="CFCBBF"/>
                </a:solidFill>
                <a:latin typeface="Trebuchet MS"/>
                <a:cs typeface="Trebuchet MS"/>
              </a:rPr>
              <a:t>f</a:t>
            </a:r>
            <a:r>
              <a:rPr sz="1558" spc="12" dirty="0">
                <a:solidFill>
                  <a:srgbClr val="CFCBBF"/>
                </a:solidFill>
                <a:latin typeface="Trebuchet MS"/>
                <a:cs typeface="Trebuchet MS"/>
              </a:rPr>
              <a:t>or</a:t>
            </a:r>
            <a:r>
              <a:rPr sz="1558" spc="-110" dirty="0">
                <a:solidFill>
                  <a:srgbClr val="CFCBBF"/>
                </a:solidFill>
                <a:latin typeface="Trebuchet MS"/>
                <a:cs typeface="Trebuchet MS"/>
              </a:rPr>
              <a:t> </a:t>
            </a:r>
            <a:r>
              <a:rPr sz="1558" spc="29" dirty="0">
                <a:solidFill>
                  <a:srgbClr val="CFCBBF"/>
                </a:solidFill>
                <a:latin typeface="Trebuchet MS"/>
                <a:cs typeface="Trebuchet MS"/>
              </a:rPr>
              <a:t>a</a:t>
            </a:r>
            <a:r>
              <a:rPr sz="1558" spc="-75" dirty="0">
                <a:solidFill>
                  <a:srgbClr val="CFCBBF"/>
                </a:solidFill>
                <a:latin typeface="Trebuchet MS"/>
                <a:cs typeface="Trebuchet MS"/>
              </a:rPr>
              <a:t> </a:t>
            </a:r>
            <a:r>
              <a:rPr sz="1558" spc="-35" dirty="0">
                <a:solidFill>
                  <a:srgbClr val="CFCBBF"/>
                </a:solidFill>
                <a:latin typeface="Trebuchet MS"/>
                <a:cs typeface="Trebuchet MS"/>
              </a:rPr>
              <a:t>tru</a:t>
            </a:r>
            <a:r>
              <a:rPr sz="1558" spc="-52" dirty="0">
                <a:solidFill>
                  <a:srgbClr val="CFCBBF"/>
                </a:solidFill>
                <a:latin typeface="Trebuchet MS"/>
                <a:cs typeface="Trebuchet MS"/>
              </a:rPr>
              <a:t>l</a:t>
            </a:r>
            <a:r>
              <a:rPr sz="1558" spc="52" dirty="0">
                <a:solidFill>
                  <a:srgbClr val="CFCBBF"/>
                </a:solidFill>
                <a:latin typeface="Trebuchet MS"/>
                <a:cs typeface="Trebuchet MS"/>
              </a:rPr>
              <a:t>y  connected</a:t>
            </a:r>
            <a:r>
              <a:rPr sz="1558" spc="-87" dirty="0">
                <a:solidFill>
                  <a:srgbClr val="CFCBBF"/>
                </a:solidFill>
                <a:latin typeface="Trebuchet MS"/>
                <a:cs typeface="Trebuchet MS"/>
              </a:rPr>
              <a:t> </a:t>
            </a:r>
            <a:r>
              <a:rPr sz="1558" spc="6" dirty="0">
                <a:solidFill>
                  <a:srgbClr val="CFCBBF"/>
                </a:solidFill>
                <a:latin typeface="Trebuchet MS"/>
                <a:cs typeface="Trebuchet MS"/>
              </a:rPr>
              <a:t>living</a:t>
            </a:r>
            <a:r>
              <a:rPr sz="1558" spc="-92" dirty="0">
                <a:solidFill>
                  <a:srgbClr val="CFCBBF"/>
                </a:solidFill>
                <a:latin typeface="Trebuchet MS"/>
                <a:cs typeface="Trebuchet MS"/>
              </a:rPr>
              <a:t> </a:t>
            </a:r>
            <a:r>
              <a:rPr sz="1558" dirty="0">
                <a:solidFill>
                  <a:srgbClr val="CFCBBF"/>
                </a:solidFill>
                <a:latin typeface="Trebuchet MS"/>
                <a:cs typeface="Trebuchet MS"/>
              </a:rPr>
              <a:t>experience.</a:t>
            </a:r>
            <a:endParaRPr sz="1558">
              <a:latin typeface="Trebuchet MS"/>
              <a:cs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1786" y="2405652"/>
            <a:ext cx="3461736" cy="600996"/>
          </a:xfrm>
          <a:prstGeom prst="rect">
            <a:avLst/>
          </a:prstGeom>
        </p:spPr>
        <p:txBody>
          <a:bodyPr vert="horz" wrap="square" lIns="0" tIns="17588" rIns="0" bIns="0" rtlCol="0" anchor="ctr">
            <a:spAutoFit/>
          </a:bodyPr>
          <a:lstStyle/>
          <a:p>
            <a:pPr marL="14657">
              <a:lnSpc>
                <a:spcPct val="100000"/>
              </a:lnSpc>
              <a:spcBef>
                <a:spcPts val="138"/>
              </a:spcBef>
            </a:pPr>
            <a:r>
              <a:rPr sz="3790" spc="179" dirty="0" err="1">
                <a:solidFill>
                  <a:schemeClr val="accent6"/>
                </a:solidFill>
                <a:latin typeface="Prata"/>
              </a:rPr>
              <a:t>Re</a:t>
            </a:r>
            <a:r>
              <a:rPr sz="3790" spc="115" dirty="0" err="1">
                <a:solidFill>
                  <a:schemeClr val="accent6"/>
                </a:solidFill>
                <a:latin typeface="Prata"/>
              </a:rPr>
              <a:t>f</a:t>
            </a:r>
            <a:r>
              <a:rPr sz="3790" spc="17" dirty="0" err="1">
                <a:solidFill>
                  <a:schemeClr val="accent6"/>
                </a:solidFill>
                <a:latin typeface="Prata"/>
              </a:rPr>
              <a:t>e</a:t>
            </a:r>
            <a:r>
              <a:rPr sz="3790" spc="-23" dirty="0" err="1">
                <a:solidFill>
                  <a:schemeClr val="accent6"/>
                </a:solidFill>
                <a:latin typeface="Prata"/>
              </a:rPr>
              <a:t>r</a:t>
            </a:r>
            <a:r>
              <a:rPr sz="3790" spc="225" dirty="0" err="1">
                <a:solidFill>
                  <a:schemeClr val="accent6"/>
                </a:solidFill>
                <a:latin typeface="Prata"/>
              </a:rPr>
              <a:t>e</a:t>
            </a:r>
            <a:r>
              <a:rPr lang="en-IN" sz="3790" spc="225" dirty="0" err="1">
                <a:solidFill>
                  <a:schemeClr val="accent6"/>
                </a:solidFill>
                <a:latin typeface="Prata"/>
              </a:rPr>
              <a:t>nc</a:t>
            </a:r>
            <a:r>
              <a:rPr sz="3790" spc="225" dirty="0">
                <a:solidFill>
                  <a:schemeClr val="accent6"/>
                </a:solidFill>
                <a:latin typeface="Prata"/>
              </a:rPr>
              <a:t>es</a:t>
            </a:r>
          </a:p>
        </p:txBody>
      </p:sp>
      <p:sp>
        <p:nvSpPr>
          <p:cNvPr id="4" name="object 4"/>
          <p:cNvSpPr/>
          <p:nvPr/>
        </p:nvSpPr>
        <p:spPr>
          <a:xfrm>
            <a:off x="2815741" y="3723310"/>
            <a:ext cx="2353827" cy="10992"/>
          </a:xfrm>
          <a:custGeom>
            <a:avLst/>
            <a:gdLst/>
            <a:ahLst/>
            <a:cxnLst/>
            <a:rect l="l" t="t" r="r" b="b"/>
            <a:pathLst>
              <a:path w="2039620" h="9525">
                <a:moveTo>
                  <a:pt x="1018082" y="0"/>
                </a:moveTo>
                <a:lnTo>
                  <a:pt x="0" y="0"/>
                </a:lnTo>
                <a:lnTo>
                  <a:pt x="0" y="9512"/>
                </a:lnTo>
                <a:lnTo>
                  <a:pt x="1018082" y="9512"/>
                </a:lnTo>
                <a:lnTo>
                  <a:pt x="1018082" y="0"/>
                </a:lnTo>
                <a:close/>
              </a:path>
              <a:path w="2039620" h="9525">
                <a:moveTo>
                  <a:pt x="2039620" y="0"/>
                </a:moveTo>
                <a:lnTo>
                  <a:pt x="1210729" y="0"/>
                </a:lnTo>
                <a:lnTo>
                  <a:pt x="1210729" y="9512"/>
                </a:lnTo>
                <a:lnTo>
                  <a:pt x="2039620" y="9512"/>
                </a:lnTo>
                <a:lnTo>
                  <a:pt x="2039620" y="0"/>
                </a:lnTo>
                <a:close/>
              </a:path>
            </a:pathLst>
          </a:custGeom>
          <a:solidFill>
            <a:srgbClr val="D2AC47"/>
          </a:solidFill>
        </p:spPr>
        <p:txBody>
          <a:bodyPr wrap="square" lIns="0" tIns="0" rIns="0" bIns="0" rtlCol="0"/>
          <a:lstStyle/>
          <a:p>
            <a:endParaRPr sz="2077"/>
          </a:p>
        </p:txBody>
      </p:sp>
      <p:sp>
        <p:nvSpPr>
          <p:cNvPr id="6" name="object 6"/>
          <p:cNvSpPr txBox="1"/>
          <p:nvPr/>
        </p:nvSpPr>
        <p:spPr>
          <a:xfrm>
            <a:off x="2623536" y="3499964"/>
            <a:ext cx="9309781" cy="253806"/>
          </a:xfrm>
          <a:prstGeom prst="rect">
            <a:avLst/>
          </a:prstGeom>
        </p:spPr>
        <p:txBody>
          <a:bodyPr vert="horz" wrap="square" lIns="0" tIns="13924" rIns="0" bIns="0" rtlCol="0">
            <a:spAutoFit/>
          </a:bodyPr>
          <a:lstStyle/>
          <a:p>
            <a:pPr marL="192008">
              <a:spcBef>
                <a:spcPts val="110"/>
              </a:spcBef>
            </a:pPr>
            <a:r>
              <a:rPr lang="en-IN" sz="1558" b="1" spc="-6" dirty="0">
                <a:solidFill>
                  <a:srgbClr val="D2AC47"/>
                </a:solidFill>
                <a:latin typeface="Trebuchet MS"/>
                <a:cs typeface="Trebuchet MS"/>
              </a:rPr>
              <a:t>https://youtu.be/MJH2JY_ytdk?si=7fbOcciJli6fg9nj</a:t>
            </a:r>
            <a:endParaRPr sz="2250" dirty="0">
              <a:latin typeface="Trebuchet MS"/>
              <a:cs typeface="Trebuchet MS"/>
            </a:endParaRPr>
          </a:p>
        </p:txBody>
      </p:sp>
      <p:grpSp>
        <p:nvGrpSpPr>
          <p:cNvPr id="7" name="object 7"/>
          <p:cNvGrpSpPr/>
          <p:nvPr/>
        </p:nvGrpSpPr>
        <p:grpSpPr>
          <a:xfrm>
            <a:off x="2524689" y="3415769"/>
            <a:ext cx="9435093" cy="1746317"/>
            <a:chOff x="1570312" y="2959806"/>
            <a:chExt cx="8175625" cy="1513205"/>
          </a:xfrm>
        </p:grpSpPr>
        <p:sp>
          <p:nvSpPr>
            <p:cNvPr id="8" name="object 8"/>
            <p:cNvSpPr/>
            <p:nvPr/>
          </p:nvSpPr>
          <p:spPr>
            <a:xfrm>
              <a:off x="1579829" y="2969323"/>
              <a:ext cx="8156575" cy="514350"/>
            </a:xfrm>
            <a:custGeom>
              <a:avLst/>
              <a:gdLst/>
              <a:ahLst/>
              <a:cxnLst/>
              <a:rect l="l" t="t" r="r" b="b"/>
              <a:pathLst>
                <a:path w="8156575" h="514350">
                  <a:moveTo>
                    <a:pt x="0" y="513930"/>
                  </a:moveTo>
                  <a:lnTo>
                    <a:pt x="0" y="33312"/>
                  </a:lnTo>
                  <a:lnTo>
                    <a:pt x="0" y="28892"/>
                  </a:lnTo>
                  <a:lnTo>
                    <a:pt x="850" y="24638"/>
                  </a:lnTo>
                  <a:lnTo>
                    <a:pt x="28892" y="0"/>
                  </a:lnTo>
                  <a:lnTo>
                    <a:pt x="33312" y="0"/>
                  </a:lnTo>
                  <a:lnTo>
                    <a:pt x="8122818" y="0"/>
                  </a:lnTo>
                  <a:lnTo>
                    <a:pt x="8127238" y="0"/>
                  </a:lnTo>
                  <a:lnTo>
                    <a:pt x="8131492" y="850"/>
                  </a:lnTo>
                  <a:lnTo>
                    <a:pt x="8135569" y="2540"/>
                  </a:lnTo>
                  <a:lnTo>
                    <a:pt x="8139646" y="4229"/>
                  </a:lnTo>
                  <a:lnTo>
                    <a:pt x="8143252" y="6629"/>
                  </a:lnTo>
                  <a:lnTo>
                    <a:pt x="8146377" y="9753"/>
                  </a:lnTo>
                  <a:lnTo>
                    <a:pt x="8149501" y="12877"/>
                  </a:lnTo>
                  <a:lnTo>
                    <a:pt x="8151901" y="16484"/>
                  </a:lnTo>
                  <a:lnTo>
                    <a:pt x="8153590" y="20561"/>
                  </a:lnTo>
                  <a:lnTo>
                    <a:pt x="8155292" y="24638"/>
                  </a:lnTo>
                  <a:lnTo>
                    <a:pt x="8156130" y="28892"/>
                  </a:lnTo>
                  <a:lnTo>
                    <a:pt x="8156130" y="33312"/>
                  </a:lnTo>
                  <a:lnTo>
                    <a:pt x="8156130" y="513930"/>
                  </a:lnTo>
                  <a:lnTo>
                    <a:pt x="0" y="513930"/>
                  </a:lnTo>
                  <a:close/>
                </a:path>
              </a:pathLst>
            </a:custGeom>
            <a:ln w="19034">
              <a:solidFill>
                <a:srgbClr val="D2AC47"/>
              </a:solidFill>
            </a:ln>
          </p:spPr>
          <p:txBody>
            <a:bodyPr wrap="square" lIns="0" tIns="0" rIns="0" bIns="0" rtlCol="0"/>
            <a:lstStyle/>
            <a:p>
              <a:endParaRPr sz="2077"/>
            </a:p>
          </p:txBody>
        </p:sp>
        <p:sp>
          <p:nvSpPr>
            <p:cNvPr id="9" name="object 9"/>
            <p:cNvSpPr/>
            <p:nvPr/>
          </p:nvSpPr>
          <p:spPr>
            <a:xfrm>
              <a:off x="1570317" y="3454704"/>
              <a:ext cx="8175625" cy="1018540"/>
            </a:xfrm>
            <a:custGeom>
              <a:avLst/>
              <a:gdLst/>
              <a:ahLst/>
              <a:cxnLst/>
              <a:rect l="l" t="t" r="r" b="b"/>
              <a:pathLst>
                <a:path w="8175625" h="1018539">
                  <a:moveTo>
                    <a:pt x="8175168" y="494893"/>
                  </a:moveTo>
                  <a:lnTo>
                    <a:pt x="8175155" y="0"/>
                  </a:lnTo>
                  <a:lnTo>
                    <a:pt x="8156130" y="0"/>
                  </a:lnTo>
                  <a:lnTo>
                    <a:pt x="8156130" y="494893"/>
                  </a:lnTo>
                  <a:lnTo>
                    <a:pt x="8156118" y="513918"/>
                  </a:lnTo>
                  <a:lnTo>
                    <a:pt x="8156118" y="982078"/>
                  </a:lnTo>
                  <a:lnTo>
                    <a:pt x="8153794" y="987679"/>
                  </a:lnTo>
                  <a:lnTo>
                    <a:pt x="8149158" y="992314"/>
                  </a:lnTo>
                  <a:lnTo>
                    <a:pt x="8148675" y="992797"/>
                  </a:lnTo>
                  <a:lnTo>
                    <a:pt x="8144497" y="996975"/>
                  </a:lnTo>
                  <a:lnTo>
                    <a:pt x="8138884" y="999286"/>
                  </a:lnTo>
                  <a:lnTo>
                    <a:pt x="36245" y="999286"/>
                  </a:lnTo>
                  <a:lnTo>
                    <a:pt x="30632" y="996975"/>
                  </a:lnTo>
                  <a:lnTo>
                    <a:pt x="26466" y="992797"/>
                  </a:lnTo>
                  <a:lnTo>
                    <a:pt x="25996" y="992314"/>
                  </a:lnTo>
                  <a:lnTo>
                    <a:pt x="21348" y="987679"/>
                  </a:lnTo>
                  <a:lnTo>
                    <a:pt x="19024" y="982078"/>
                  </a:lnTo>
                  <a:lnTo>
                    <a:pt x="19024" y="513918"/>
                  </a:lnTo>
                  <a:lnTo>
                    <a:pt x="8156118" y="513918"/>
                  </a:lnTo>
                  <a:lnTo>
                    <a:pt x="8156118" y="494893"/>
                  </a:lnTo>
                  <a:lnTo>
                    <a:pt x="19024" y="494893"/>
                  </a:lnTo>
                  <a:lnTo>
                    <a:pt x="19024" y="0"/>
                  </a:lnTo>
                  <a:lnTo>
                    <a:pt x="0" y="0"/>
                  </a:lnTo>
                  <a:lnTo>
                    <a:pt x="0" y="494893"/>
                  </a:lnTo>
                  <a:lnTo>
                    <a:pt x="0" y="513918"/>
                  </a:lnTo>
                  <a:lnTo>
                    <a:pt x="0" y="975499"/>
                  </a:lnTo>
                  <a:lnTo>
                    <a:pt x="774" y="984034"/>
                  </a:lnTo>
                  <a:lnTo>
                    <a:pt x="26377" y="1015187"/>
                  </a:lnTo>
                  <a:lnTo>
                    <a:pt x="42811" y="1018311"/>
                  </a:lnTo>
                  <a:lnTo>
                    <a:pt x="8132331" y="1018311"/>
                  </a:lnTo>
                  <a:lnTo>
                    <a:pt x="8140878" y="1017536"/>
                  </a:lnTo>
                  <a:lnTo>
                    <a:pt x="8148764" y="1015187"/>
                  </a:lnTo>
                  <a:lnTo>
                    <a:pt x="8156016" y="1011262"/>
                  </a:lnTo>
                  <a:lnTo>
                    <a:pt x="8162099" y="1006208"/>
                  </a:lnTo>
                  <a:lnTo>
                    <a:pt x="8162226" y="1006106"/>
                  </a:lnTo>
                  <a:lnTo>
                    <a:pt x="8175155" y="975550"/>
                  </a:lnTo>
                  <a:lnTo>
                    <a:pt x="8175155" y="513918"/>
                  </a:lnTo>
                  <a:lnTo>
                    <a:pt x="8175168" y="494893"/>
                  </a:lnTo>
                  <a:close/>
                </a:path>
              </a:pathLst>
            </a:custGeom>
            <a:solidFill>
              <a:srgbClr val="D2AC47">
                <a:alpha val="79998"/>
              </a:srgbClr>
            </a:solidFill>
          </p:spPr>
          <p:txBody>
            <a:bodyPr wrap="square" lIns="0" tIns="0" rIns="0" bIns="0" rtlCol="0"/>
            <a:lstStyle/>
            <a:p>
              <a:endParaRPr sz="2077"/>
            </a:p>
          </p:txBody>
        </p:sp>
      </p:grpSp>
      <p:sp>
        <p:nvSpPr>
          <p:cNvPr id="12" name="TextBox 11">
            <a:extLst>
              <a:ext uri="{FF2B5EF4-FFF2-40B4-BE49-F238E27FC236}">
                <a16:creationId xmlns:a16="http://schemas.microsoft.com/office/drawing/2014/main" id="{B961AE3C-15A1-78AA-D42C-88C60CAE9E26}"/>
              </a:ext>
            </a:extLst>
          </p:cNvPr>
          <p:cNvSpPr txBox="1"/>
          <p:nvPr/>
        </p:nvSpPr>
        <p:spPr>
          <a:xfrm rot="10800000" flipV="1">
            <a:off x="2524695" y="4534652"/>
            <a:ext cx="9704151" cy="646331"/>
          </a:xfrm>
          <a:prstGeom prst="rect">
            <a:avLst/>
          </a:prstGeom>
          <a:noFill/>
        </p:spPr>
        <p:txBody>
          <a:bodyPr wrap="square">
            <a:spAutoFit/>
          </a:bodyPr>
          <a:lstStyle/>
          <a:p>
            <a:r>
              <a:rPr lang="en-IN" b="0" i="0" u="none" strike="noStrike" dirty="0">
                <a:solidFill>
                  <a:srgbClr val="E8EAED"/>
                </a:solidFill>
                <a:effectLst/>
                <a:latin typeface="Roboto" panose="02000000000000000000" pitchFamily="2" charset="0"/>
                <a:hlinkClick r:id="rId2"/>
              </a:rPr>
              <a:t>https://www.renesas.com/en/applications/industrial/building-automation/smart-home-lpg-cylinder-monitor</a:t>
            </a:r>
            <a:endParaRPr lang="en-IN" dirty="0"/>
          </a:p>
        </p:txBody>
      </p:sp>
      <p:sp>
        <p:nvSpPr>
          <p:cNvPr id="14" name="TextBox 13">
            <a:extLst>
              <a:ext uri="{FF2B5EF4-FFF2-40B4-BE49-F238E27FC236}">
                <a16:creationId xmlns:a16="http://schemas.microsoft.com/office/drawing/2014/main" id="{185A07A8-9C44-A126-2786-C9153CD5FD63}"/>
              </a:ext>
            </a:extLst>
          </p:cNvPr>
          <p:cNvSpPr txBox="1"/>
          <p:nvPr/>
        </p:nvSpPr>
        <p:spPr>
          <a:xfrm>
            <a:off x="2623537" y="4093550"/>
            <a:ext cx="8870124" cy="369332"/>
          </a:xfrm>
          <a:prstGeom prst="rect">
            <a:avLst/>
          </a:prstGeom>
          <a:noFill/>
        </p:spPr>
        <p:txBody>
          <a:bodyPr wrap="square">
            <a:spAutoFit/>
          </a:bodyPr>
          <a:lstStyle/>
          <a:p>
            <a:r>
              <a:rPr lang="en-IN" dirty="0"/>
              <a:t>https://youtu.be/wC_nH75Wiqg?si=5pFnNyW8yW06g0ag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03397" y="2687204"/>
            <a:ext cx="2350568" cy="612666"/>
          </a:xfrm>
          <a:prstGeom prst="rect">
            <a:avLst/>
          </a:prstGeom>
        </p:spPr>
        <p:txBody>
          <a:bodyPr vert="horz" wrap="square" lIns="0" tIns="17588" rIns="0" bIns="0" rtlCol="0">
            <a:spAutoFit/>
          </a:bodyPr>
          <a:lstStyle/>
          <a:p>
            <a:pPr marL="14657">
              <a:spcBef>
                <a:spcPts val="138"/>
              </a:spcBef>
            </a:pPr>
            <a:r>
              <a:rPr sz="3866" b="1" spc="381" dirty="0">
                <a:solidFill>
                  <a:srgbClr val="AE8625"/>
                </a:solidFill>
                <a:latin typeface="Raleway" pitchFamily="2" charset="0"/>
                <a:cs typeface="SimSun"/>
              </a:rPr>
              <a:t>Thanks</a:t>
            </a:r>
            <a:endParaRPr sz="3866" b="1" dirty="0">
              <a:latin typeface="Raleway" pitchFamily="2" charset="0"/>
              <a:cs typeface="SimSun"/>
            </a:endParaRPr>
          </a:p>
        </p:txBody>
      </p:sp>
      <p:sp>
        <p:nvSpPr>
          <p:cNvPr id="3" name="object 3"/>
          <p:cNvSpPr txBox="1"/>
          <p:nvPr/>
        </p:nvSpPr>
        <p:spPr>
          <a:xfrm>
            <a:off x="2603398" y="3671312"/>
            <a:ext cx="8960957" cy="944092"/>
          </a:xfrm>
          <a:prstGeom prst="rect">
            <a:avLst/>
          </a:prstGeom>
        </p:spPr>
        <p:txBody>
          <a:bodyPr vert="horz" wrap="square" lIns="0" tIns="14656" rIns="0" bIns="0" rtlCol="0">
            <a:spAutoFit/>
          </a:bodyPr>
          <a:lstStyle/>
          <a:p>
            <a:pPr marL="14657" marR="5863">
              <a:lnSpc>
                <a:spcPct val="134100"/>
              </a:lnSpc>
              <a:spcBef>
                <a:spcPts val="115"/>
              </a:spcBef>
            </a:pPr>
            <a:r>
              <a:rPr sz="1558" spc="40" dirty="0">
                <a:solidFill>
                  <a:srgbClr val="CFCBBF"/>
                </a:solidFill>
                <a:latin typeface="Trebuchet MS"/>
                <a:cs typeface="Trebuchet MS"/>
              </a:rPr>
              <a:t>Thank</a:t>
            </a:r>
            <a:r>
              <a:rPr sz="1558" spc="-115" dirty="0">
                <a:solidFill>
                  <a:srgbClr val="CFCBBF"/>
                </a:solidFill>
                <a:latin typeface="Trebuchet MS"/>
                <a:cs typeface="Trebuchet MS"/>
              </a:rPr>
              <a:t> </a:t>
            </a:r>
            <a:r>
              <a:rPr sz="1558" spc="63" dirty="0">
                <a:solidFill>
                  <a:srgbClr val="CFCBBF"/>
                </a:solidFill>
                <a:latin typeface="Trebuchet MS"/>
                <a:cs typeface="Trebuchet MS"/>
              </a:rPr>
              <a:t>you</a:t>
            </a:r>
            <a:r>
              <a:rPr sz="1558" spc="-69" dirty="0">
                <a:solidFill>
                  <a:srgbClr val="CFCBBF"/>
                </a:solidFill>
                <a:latin typeface="Trebuchet MS"/>
                <a:cs typeface="Trebuchet MS"/>
              </a:rPr>
              <a:t> </a:t>
            </a:r>
            <a:r>
              <a:rPr sz="1558" spc="-23" dirty="0">
                <a:solidFill>
                  <a:srgbClr val="CFCBBF"/>
                </a:solidFill>
                <a:latin typeface="Trebuchet MS"/>
                <a:cs typeface="Trebuchet MS"/>
              </a:rPr>
              <a:t>for</a:t>
            </a:r>
            <a:r>
              <a:rPr sz="1558" spc="-150" dirty="0">
                <a:solidFill>
                  <a:srgbClr val="CFCBBF"/>
                </a:solidFill>
                <a:latin typeface="Trebuchet MS"/>
                <a:cs typeface="Trebuchet MS"/>
              </a:rPr>
              <a:t> </a:t>
            </a:r>
            <a:r>
              <a:rPr sz="1558" spc="35" dirty="0">
                <a:solidFill>
                  <a:srgbClr val="CFCBBF"/>
                </a:solidFill>
                <a:latin typeface="Trebuchet MS"/>
                <a:cs typeface="Trebuchet MS"/>
              </a:rPr>
              <a:t>your</a:t>
            </a:r>
            <a:r>
              <a:rPr sz="1558" spc="-110" dirty="0">
                <a:solidFill>
                  <a:srgbClr val="CFCBBF"/>
                </a:solidFill>
                <a:latin typeface="Trebuchet MS"/>
                <a:cs typeface="Trebuchet MS"/>
              </a:rPr>
              <a:t> </a:t>
            </a:r>
            <a:r>
              <a:rPr sz="1558" spc="-17" dirty="0">
                <a:solidFill>
                  <a:srgbClr val="CFCBBF"/>
                </a:solidFill>
                <a:latin typeface="Trebuchet MS"/>
                <a:cs typeface="Trebuchet MS"/>
              </a:rPr>
              <a:t>interest</a:t>
            </a:r>
            <a:r>
              <a:rPr sz="1558" spc="-69" dirty="0">
                <a:solidFill>
                  <a:srgbClr val="CFCBBF"/>
                </a:solidFill>
                <a:latin typeface="Trebuchet MS"/>
                <a:cs typeface="Trebuchet MS"/>
              </a:rPr>
              <a:t> </a:t>
            </a:r>
            <a:r>
              <a:rPr sz="1558" spc="-29" dirty="0">
                <a:solidFill>
                  <a:srgbClr val="CFCBBF"/>
                </a:solidFill>
                <a:latin typeface="Trebuchet MS"/>
                <a:cs typeface="Trebuchet MS"/>
              </a:rPr>
              <a:t>in</a:t>
            </a:r>
            <a:r>
              <a:rPr sz="1558" spc="-69" dirty="0">
                <a:solidFill>
                  <a:srgbClr val="CFCBBF"/>
                </a:solidFill>
                <a:latin typeface="Trebuchet MS"/>
                <a:cs typeface="Trebuchet MS"/>
              </a:rPr>
              <a:t> </a:t>
            </a:r>
            <a:r>
              <a:rPr sz="1558" spc="35" dirty="0">
                <a:solidFill>
                  <a:srgbClr val="CFCBBF"/>
                </a:solidFill>
                <a:latin typeface="Trebuchet MS"/>
                <a:cs typeface="Trebuchet MS"/>
              </a:rPr>
              <a:t>our</a:t>
            </a:r>
            <a:r>
              <a:rPr sz="1558" spc="-110" dirty="0">
                <a:solidFill>
                  <a:srgbClr val="CFCBBF"/>
                </a:solidFill>
                <a:latin typeface="Trebuchet MS"/>
                <a:cs typeface="Trebuchet MS"/>
              </a:rPr>
              <a:t> </a:t>
            </a:r>
            <a:r>
              <a:rPr sz="1558" spc="40" dirty="0">
                <a:solidFill>
                  <a:srgbClr val="CFCBBF"/>
                </a:solidFill>
                <a:latin typeface="Trebuchet MS"/>
                <a:cs typeface="Trebuchet MS"/>
              </a:rPr>
              <a:t>Smart</a:t>
            </a:r>
            <a:r>
              <a:rPr sz="1558" spc="-69" dirty="0">
                <a:solidFill>
                  <a:srgbClr val="CFCBBF"/>
                </a:solidFill>
                <a:latin typeface="Trebuchet MS"/>
                <a:cs typeface="Trebuchet MS"/>
              </a:rPr>
              <a:t> </a:t>
            </a:r>
            <a:r>
              <a:rPr sz="1558" spc="92" dirty="0">
                <a:solidFill>
                  <a:srgbClr val="CFCBBF"/>
                </a:solidFill>
                <a:latin typeface="Trebuchet MS"/>
                <a:cs typeface="Trebuchet MS"/>
              </a:rPr>
              <a:t>LPG</a:t>
            </a:r>
            <a:r>
              <a:rPr sz="1558" spc="-69" dirty="0">
                <a:solidFill>
                  <a:srgbClr val="CFCBBF"/>
                </a:solidFill>
                <a:latin typeface="Trebuchet MS"/>
                <a:cs typeface="Trebuchet MS"/>
              </a:rPr>
              <a:t> </a:t>
            </a:r>
            <a:r>
              <a:rPr sz="1558" spc="69" dirty="0">
                <a:solidFill>
                  <a:srgbClr val="CFCBBF"/>
                </a:solidFill>
                <a:latin typeface="Trebuchet MS"/>
                <a:cs typeface="Trebuchet MS"/>
              </a:rPr>
              <a:t>Gas</a:t>
            </a:r>
            <a:r>
              <a:rPr sz="1558" spc="-69" dirty="0">
                <a:solidFill>
                  <a:srgbClr val="CFCBBF"/>
                </a:solidFill>
                <a:latin typeface="Trebuchet MS"/>
                <a:cs typeface="Trebuchet MS"/>
              </a:rPr>
              <a:t> </a:t>
            </a:r>
            <a:r>
              <a:rPr sz="1558" spc="69" dirty="0">
                <a:solidFill>
                  <a:srgbClr val="CFCBBF"/>
                </a:solidFill>
                <a:latin typeface="Trebuchet MS"/>
                <a:cs typeface="Trebuchet MS"/>
              </a:rPr>
              <a:t>System</a:t>
            </a:r>
            <a:r>
              <a:rPr sz="1558" spc="-75" dirty="0">
                <a:solidFill>
                  <a:srgbClr val="CFCBBF"/>
                </a:solidFill>
                <a:latin typeface="Trebuchet MS"/>
                <a:cs typeface="Trebuchet MS"/>
              </a:rPr>
              <a:t> </a:t>
            </a:r>
            <a:r>
              <a:rPr sz="1558" spc="52" dirty="0">
                <a:solidFill>
                  <a:srgbClr val="CFCBBF"/>
                </a:solidFill>
                <a:latin typeface="Trebuchet MS"/>
                <a:cs typeface="Trebuchet MS"/>
              </a:rPr>
              <a:t>powered</a:t>
            </a:r>
            <a:r>
              <a:rPr sz="1558" spc="-69" dirty="0">
                <a:solidFill>
                  <a:srgbClr val="CFCBBF"/>
                </a:solidFill>
                <a:latin typeface="Trebuchet MS"/>
                <a:cs typeface="Trebuchet MS"/>
              </a:rPr>
              <a:t> </a:t>
            </a:r>
            <a:r>
              <a:rPr sz="1558" spc="69" dirty="0">
                <a:solidFill>
                  <a:srgbClr val="CFCBBF"/>
                </a:solidFill>
                <a:latin typeface="Trebuchet MS"/>
                <a:cs typeface="Trebuchet MS"/>
              </a:rPr>
              <a:t>by</a:t>
            </a:r>
            <a:r>
              <a:rPr sz="1558" spc="-110" dirty="0">
                <a:solidFill>
                  <a:srgbClr val="CFCBBF"/>
                </a:solidFill>
                <a:latin typeface="Trebuchet MS"/>
                <a:cs typeface="Trebuchet MS"/>
              </a:rPr>
              <a:t> </a:t>
            </a:r>
            <a:r>
              <a:rPr sz="1558" spc="-40" dirty="0">
                <a:solidFill>
                  <a:srgbClr val="CFCBBF"/>
                </a:solidFill>
                <a:latin typeface="Trebuchet MS"/>
                <a:cs typeface="Trebuchet MS"/>
              </a:rPr>
              <a:t>IoT</a:t>
            </a:r>
            <a:r>
              <a:rPr sz="1558" spc="-115" dirty="0">
                <a:solidFill>
                  <a:srgbClr val="CFCBBF"/>
                </a:solidFill>
                <a:latin typeface="Trebuchet MS"/>
                <a:cs typeface="Trebuchet MS"/>
              </a:rPr>
              <a:t> </a:t>
            </a:r>
            <a:r>
              <a:rPr sz="1558" spc="12" dirty="0">
                <a:solidFill>
                  <a:srgbClr val="CFCBBF"/>
                </a:solidFill>
                <a:latin typeface="Trebuchet MS"/>
                <a:cs typeface="Trebuchet MS"/>
              </a:rPr>
              <a:t>technology.</a:t>
            </a:r>
            <a:r>
              <a:rPr sz="1558" spc="-127" dirty="0">
                <a:solidFill>
                  <a:srgbClr val="CFCBBF"/>
                </a:solidFill>
                <a:latin typeface="Trebuchet MS"/>
                <a:cs typeface="Trebuchet MS"/>
              </a:rPr>
              <a:t> </a:t>
            </a:r>
            <a:r>
              <a:rPr sz="1558" spc="127" dirty="0">
                <a:solidFill>
                  <a:srgbClr val="CFCBBF"/>
                </a:solidFill>
                <a:latin typeface="Trebuchet MS"/>
                <a:cs typeface="Trebuchet MS"/>
              </a:rPr>
              <a:t>We</a:t>
            </a:r>
            <a:r>
              <a:rPr sz="1558" spc="-69" dirty="0">
                <a:solidFill>
                  <a:srgbClr val="CFCBBF"/>
                </a:solidFill>
                <a:latin typeface="Trebuchet MS"/>
                <a:cs typeface="Trebuchet MS"/>
              </a:rPr>
              <a:t> </a:t>
            </a:r>
            <a:r>
              <a:rPr sz="1558" spc="75" dirty="0">
                <a:solidFill>
                  <a:srgbClr val="CFCBBF"/>
                </a:solidFill>
                <a:latin typeface="Trebuchet MS"/>
                <a:cs typeface="Trebuchet MS"/>
              </a:rPr>
              <a:t>hope</a:t>
            </a:r>
            <a:r>
              <a:rPr sz="1558" spc="-69" dirty="0">
                <a:solidFill>
                  <a:srgbClr val="CFCBBF"/>
                </a:solidFill>
                <a:latin typeface="Trebuchet MS"/>
                <a:cs typeface="Trebuchet MS"/>
              </a:rPr>
              <a:t> </a:t>
            </a:r>
            <a:r>
              <a:rPr sz="1558" spc="-12" dirty="0">
                <a:solidFill>
                  <a:srgbClr val="CFCBBF"/>
                </a:solidFill>
                <a:latin typeface="Trebuchet MS"/>
                <a:cs typeface="Trebuchet MS"/>
              </a:rPr>
              <a:t>this </a:t>
            </a:r>
            <a:r>
              <a:rPr sz="1558" spc="-456" dirty="0">
                <a:solidFill>
                  <a:srgbClr val="CFCBBF"/>
                </a:solidFill>
                <a:latin typeface="Trebuchet MS"/>
                <a:cs typeface="Trebuchet MS"/>
              </a:rPr>
              <a:t> </a:t>
            </a:r>
            <a:r>
              <a:rPr sz="1558" spc="12" dirty="0">
                <a:solidFill>
                  <a:srgbClr val="CFCBBF"/>
                </a:solidFill>
                <a:latin typeface="Trebuchet MS"/>
                <a:cs typeface="Trebuchet MS"/>
              </a:rPr>
              <a:t>presentation</a:t>
            </a:r>
            <a:r>
              <a:rPr sz="1558" spc="-69" dirty="0">
                <a:solidFill>
                  <a:srgbClr val="CFCBBF"/>
                </a:solidFill>
                <a:latin typeface="Trebuchet MS"/>
                <a:cs typeface="Trebuchet MS"/>
              </a:rPr>
              <a:t> </a:t>
            </a:r>
            <a:r>
              <a:rPr sz="1558" spc="63" dirty="0">
                <a:solidFill>
                  <a:srgbClr val="CFCBBF"/>
                </a:solidFill>
                <a:latin typeface="Trebuchet MS"/>
                <a:cs typeface="Trebuchet MS"/>
              </a:rPr>
              <a:t>has</a:t>
            </a:r>
            <a:r>
              <a:rPr sz="1558" spc="-63" dirty="0">
                <a:solidFill>
                  <a:srgbClr val="CFCBBF"/>
                </a:solidFill>
                <a:latin typeface="Trebuchet MS"/>
                <a:cs typeface="Trebuchet MS"/>
              </a:rPr>
              <a:t> </a:t>
            </a:r>
            <a:r>
              <a:rPr sz="1558" spc="35" dirty="0">
                <a:solidFill>
                  <a:srgbClr val="CFCBBF"/>
                </a:solidFill>
                <a:latin typeface="Trebuchet MS"/>
                <a:cs typeface="Trebuchet MS"/>
              </a:rPr>
              <a:t>provided</a:t>
            </a:r>
            <a:r>
              <a:rPr sz="1558" spc="-110" dirty="0">
                <a:solidFill>
                  <a:srgbClr val="CFCBBF"/>
                </a:solidFill>
                <a:latin typeface="Trebuchet MS"/>
                <a:cs typeface="Trebuchet MS"/>
              </a:rPr>
              <a:t> </a:t>
            </a:r>
            <a:r>
              <a:rPr sz="1558" spc="63" dirty="0">
                <a:solidFill>
                  <a:srgbClr val="CFCBBF"/>
                </a:solidFill>
                <a:latin typeface="Trebuchet MS"/>
                <a:cs typeface="Trebuchet MS"/>
              </a:rPr>
              <a:t>you</a:t>
            </a:r>
            <a:r>
              <a:rPr sz="1558" spc="-110" dirty="0">
                <a:solidFill>
                  <a:srgbClr val="CFCBBF"/>
                </a:solidFill>
                <a:latin typeface="Trebuchet MS"/>
                <a:cs typeface="Trebuchet MS"/>
              </a:rPr>
              <a:t> </a:t>
            </a:r>
            <a:r>
              <a:rPr sz="1558" spc="-12" dirty="0">
                <a:solidFill>
                  <a:srgbClr val="CFCBBF"/>
                </a:solidFill>
                <a:latin typeface="Trebuchet MS"/>
                <a:cs typeface="Trebuchet MS"/>
              </a:rPr>
              <a:t>with</a:t>
            </a:r>
            <a:r>
              <a:rPr sz="1558" spc="-69" dirty="0">
                <a:solidFill>
                  <a:srgbClr val="CFCBBF"/>
                </a:solidFill>
                <a:latin typeface="Trebuchet MS"/>
                <a:cs typeface="Trebuchet MS"/>
              </a:rPr>
              <a:t> </a:t>
            </a:r>
            <a:r>
              <a:rPr sz="1558" spc="29" dirty="0">
                <a:solidFill>
                  <a:srgbClr val="CFCBBF"/>
                </a:solidFill>
                <a:latin typeface="Trebuchet MS"/>
                <a:cs typeface="Trebuchet MS"/>
              </a:rPr>
              <a:t>a</a:t>
            </a:r>
            <a:r>
              <a:rPr sz="1558" spc="-63" dirty="0">
                <a:solidFill>
                  <a:srgbClr val="CFCBBF"/>
                </a:solidFill>
                <a:latin typeface="Trebuchet MS"/>
                <a:cs typeface="Trebuchet MS"/>
              </a:rPr>
              <a:t> </a:t>
            </a:r>
            <a:r>
              <a:rPr sz="1558" spc="46" dirty="0">
                <a:solidFill>
                  <a:srgbClr val="CFCBBF"/>
                </a:solidFill>
                <a:latin typeface="Trebuchet MS"/>
                <a:cs typeface="Trebuchet MS"/>
              </a:rPr>
              <a:t>comprehensive</a:t>
            </a:r>
            <a:r>
              <a:rPr sz="1558" spc="-69" dirty="0">
                <a:solidFill>
                  <a:srgbClr val="CFCBBF"/>
                </a:solidFill>
                <a:latin typeface="Trebuchet MS"/>
                <a:cs typeface="Trebuchet MS"/>
              </a:rPr>
              <a:t> </a:t>
            </a:r>
            <a:r>
              <a:rPr sz="1558" spc="40" dirty="0">
                <a:solidFill>
                  <a:srgbClr val="CFCBBF"/>
                </a:solidFill>
                <a:latin typeface="Trebuchet MS"/>
                <a:cs typeface="Trebuchet MS"/>
              </a:rPr>
              <a:t>understanding</a:t>
            </a:r>
            <a:r>
              <a:rPr sz="1558" spc="-63" dirty="0">
                <a:solidFill>
                  <a:srgbClr val="CFCBBF"/>
                </a:solidFill>
                <a:latin typeface="Trebuchet MS"/>
                <a:cs typeface="Trebuchet MS"/>
              </a:rPr>
              <a:t> </a:t>
            </a:r>
            <a:r>
              <a:rPr sz="1558" dirty="0">
                <a:solidFill>
                  <a:srgbClr val="CFCBBF"/>
                </a:solidFill>
                <a:latin typeface="Trebuchet MS"/>
                <a:cs typeface="Trebuchet MS"/>
              </a:rPr>
              <a:t>of</a:t>
            </a:r>
            <a:r>
              <a:rPr sz="1558" spc="-104" dirty="0">
                <a:solidFill>
                  <a:srgbClr val="CFCBBF"/>
                </a:solidFill>
                <a:latin typeface="Trebuchet MS"/>
                <a:cs typeface="Trebuchet MS"/>
              </a:rPr>
              <a:t> </a:t>
            </a:r>
            <a:r>
              <a:rPr sz="1558" spc="6" dirty="0">
                <a:solidFill>
                  <a:srgbClr val="CFCBBF"/>
                </a:solidFill>
                <a:latin typeface="Trebuchet MS"/>
                <a:cs typeface="Trebuchet MS"/>
              </a:rPr>
              <a:t>the</a:t>
            </a:r>
            <a:r>
              <a:rPr sz="1558" spc="-63" dirty="0">
                <a:solidFill>
                  <a:srgbClr val="CFCBBF"/>
                </a:solidFill>
                <a:latin typeface="Trebuchet MS"/>
                <a:cs typeface="Trebuchet MS"/>
              </a:rPr>
              <a:t> </a:t>
            </a:r>
            <a:r>
              <a:rPr sz="1558" spc="63" dirty="0">
                <a:solidFill>
                  <a:srgbClr val="CFCBBF"/>
                </a:solidFill>
                <a:latin typeface="Trebuchet MS"/>
                <a:cs typeface="Trebuchet MS"/>
              </a:rPr>
              <a:t>system's</a:t>
            </a:r>
            <a:r>
              <a:rPr sz="1558" spc="-63" dirty="0">
                <a:solidFill>
                  <a:srgbClr val="CFCBBF"/>
                </a:solidFill>
                <a:latin typeface="Trebuchet MS"/>
                <a:cs typeface="Trebuchet MS"/>
              </a:rPr>
              <a:t> </a:t>
            </a:r>
            <a:r>
              <a:rPr sz="1558" spc="6" dirty="0">
                <a:solidFill>
                  <a:srgbClr val="CFCBBF"/>
                </a:solidFill>
                <a:latin typeface="Trebuchet MS"/>
                <a:cs typeface="Trebuchet MS"/>
              </a:rPr>
              <a:t>features</a:t>
            </a:r>
            <a:r>
              <a:rPr sz="1558" spc="-69" dirty="0">
                <a:solidFill>
                  <a:srgbClr val="CFCBBF"/>
                </a:solidFill>
                <a:latin typeface="Trebuchet MS"/>
                <a:cs typeface="Trebuchet MS"/>
              </a:rPr>
              <a:t> </a:t>
            </a:r>
            <a:r>
              <a:rPr sz="1558" spc="58" dirty="0">
                <a:solidFill>
                  <a:srgbClr val="CFCBBF"/>
                </a:solidFill>
                <a:latin typeface="Trebuchet MS"/>
                <a:cs typeface="Trebuchet MS"/>
              </a:rPr>
              <a:t>and </a:t>
            </a:r>
            <a:r>
              <a:rPr sz="1558" spc="63" dirty="0">
                <a:solidFill>
                  <a:srgbClr val="CFCBBF"/>
                </a:solidFill>
                <a:latin typeface="Trebuchet MS"/>
                <a:cs typeface="Trebuchet MS"/>
              </a:rPr>
              <a:t> </a:t>
            </a:r>
            <a:r>
              <a:rPr sz="1558" spc="-17" dirty="0">
                <a:solidFill>
                  <a:srgbClr val="CFCBBF"/>
                </a:solidFill>
                <a:latin typeface="Trebuchet MS"/>
                <a:cs typeface="Trebuchet MS"/>
              </a:rPr>
              <a:t>capabilities.</a:t>
            </a:r>
            <a:endParaRPr sz="1558">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1926481" y="100636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Literature Survey</a:t>
            </a:r>
            <a:endParaRPr lang="en-US" sz="4374" dirty="0"/>
          </a:p>
        </p:txBody>
      </p:sp>
      <p:sp>
        <p:nvSpPr>
          <p:cNvPr id="5" name="Text 2"/>
          <p:cNvSpPr/>
          <p:nvPr/>
        </p:nvSpPr>
        <p:spPr>
          <a:xfrm>
            <a:off x="1703456" y="2086891"/>
            <a:ext cx="10554414" cy="1421606"/>
          </a:xfrm>
          <a:prstGeom prst="rect">
            <a:avLst/>
          </a:prstGeom>
          <a:noFill/>
          <a:ln/>
        </p:spPr>
        <p:txBody>
          <a:bodyPr wrap="square" rtlCol="0" anchor="t"/>
          <a:lstStyle/>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nSpc>
                <a:spcPts val="2799"/>
              </a:lnSpc>
            </a:pPr>
            <a:endParaRPr lang="en-US" sz="20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6" name="Text 3"/>
          <p:cNvSpPr/>
          <p:nvPr/>
        </p:nvSpPr>
        <p:spPr>
          <a:xfrm>
            <a:off x="1525036" y="4114800"/>
            <a:ext cx="10554414" cy="1421606"/>
          </a:xfrm>
          <a:prstGeom prst="rect">
            <a:avLst/>
          </a:prstGeom>
          <a:noFill/>
          <a:ln/>
        </p:spPr>
        <p:txBody>
          <a:bodyPr wrap="square" rtlCol="0" anchor="t"/>
          <a:lstStyle/>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AutoNum type="arabicPeriod"/>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rgbClr val="FFC000"/>
              </a:solidFill>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BC9F4C90-9531-BFA3-1AAC-C3D2C246BC6C}"/>
              </a:ext>
            </a:extLst>
          </p:cNvPr>
          <p:cNvGraphicFramePr>
            <a:graphicFrameLocks noGrp="1"/>
          </p:cNvGraphicFramePr>
          <p:nvPr>
            <p:extLst>
              <p:ext uri="{D42A27DB-BD31-4B8C-83A1-F6EECF244321}">
                <p14:modId xmlns:p14="http://schemas.microsoft.com/office/powerpoint/2010/main" val="1880194090"/>
              </p:ext>
            </p:extLst>
          </p:nvPr>
        </p:nvGraphicFramePr>
        <p:xfrm>
          <a:off x="2349152" y="2210130"/>
          <a:ext cx="10026727" cy="5657875"/>
        </p:xfrm>
        <a:graphic>
          <a:graphicData uri="http://schemas.openxmlformats.org/drawingml/2006/table">
            <a:tbl>
              <a:tblPr firstRow="1" bandRow="1">
                <a:tableStyleId>{5C22544A-7EE6-4342-B048-85BDC9FD1C3A}</a:tableStyleId>
              </a:tblPr>
              <a:tblGrid>
                <a:gridCol w="810737">
                  <a:extLst>
                    <a:ext uri="{9D8B030D-6E8A-4147-A177-3AD203B41FA5}">
                      <a16:colId xmlns:a16="http://schemas.microsoft.com/office/drawing/2014/main" val="194247487"/>
                    </a:ext>
                  </a:extLst>
                </a:gridCol>
                <a:gridCol w="3976018">
                  <a:extLst>
                    <a:ext uri="{9D8B030D-6E8A-4147-A177-3AD203B41FA5}">
                      <a16:colId xmlns:a16="http://schemas.microsoft.com/office/drawing/2014/main" val="1888312682"/>
                    </a:ext>
                  </a:extLst>
                </a:gridCol>
                <a:gridCol w="2568011">
                  <a:extLst>
                    <a:ext uri="{9D8B030D-6E8A-4147-A177-3AD203B41FA5}">
                      <a16:colId xmlns:a16="http://schemas.microsoft.com/office/drawing/2014/main" val="2870859496"/>
                    </a:ext>
                  </a:extLst>
                </a:gridCol>
                <a:gridCol w="2671961">
                  <a:extLst>
                    <a:ext uri="{9D8B030D-6E8A-4147-A177-3AD203B41FA5}">
                      <a16:colId xmlns:a16="http://schemas.microsoft.com/office/drawing/2014/main" val="1938858894"/>
                    </a:ext>
                  </a:extLst>
                </a:gridCol>
              </a:tblGrid>
              <a:tr h="859677">
                <a:tc>
                  <a:txBody>
                    <a:bodyPr/>
                    <a:lstStyle/>
                    <a:p>
                      <a:r>
                        <a:rPr lang="en-US" dirty="0"/>
                        <a:t>SR</a:t>
                      </a:r>
                    </a:p>
                    <a:p>
                      <a:r>
                        <a:rPr lang="en-US" dirty="0"/>
                        <a:t>NO</a:t>
                      </a:r>
                      <a:endParaRPr lang="en-IN" dirty="0"/>
                    </a:p>
                  </a:txBody>
                  <a:tcPr/>
                </a:tc>
                <a:tc>
                  <a:txBody>
                    <a:bodyPr/>
                    <a:lstStyle/>
                    <a:p>
                      <a:pPr algn="ctr"/>
                      <a:r>
                        <a:rPr lang="en-IN" sz="2400" b="1" i="0" u="none" strike="noStrike" kern="1200" baseline="0" dirty="0">
                          <a:solidFill>
                            <a:schemeClr val="lt1"/>
                          </a:solidFill>
                          <a:latin typeface="+mn-lt"/>
                          <a:ea typeface="+mn-ea"/>
                          <a:cs typeface="+mn-cs"/>
                        </a:rPr>
                        <a:t>Topic </a:t>
                      </a:r>
                      <a:r>
                        <a:rPr lang="en-IN" sz="2160" b="0" i="0" u="none" strike="noStrike" kern="1200" baseline="0" dirty="0">
                          <a:solidFill>
                            <a:schemeClr val="lt1"/>
                          </a:solidFill>
                          <a:latin typeface="+mn-lt"/>
                          <a:ea typeface="+mn-ea"/>
                          <a:cs typeface="+mn-cs"/>
                        </a:rPr>
                        <a:t>	</a:t>
                      </a:r>
                    </a:p>
                    <a:p>
                      <a:endParaRPr lang="en-IN" dirty="0"/>
                    </a:p>
                  </a:txBody>
                  <a:tcPr/>
                </a:tc>
                <a:tc>
                  <a:txBody>
                    <a:bodyPr/>
                    <a:lstStyle/>
                    <a:p>
                      <a:pPr algn="ctr"/>
                      <a:r>
                        <a:rPr lang="en-US" dirty="0"/>
                        <a:t>Author</a:t>
                      </a:r>
                      <a:endParaRPr lang="en-IN" dirty="0"/>
                    </a:p>
                  </a:txBody>
                  <a:tcPr/>
                </a:tc>
                <a:tc>
                  <a:txBody>
                    <a:bodyPr/>
                    <a:lstStyle/>
                    <a:p>
                      <a:pPr algn="ctr"/>
                      <a:r>
                        <a:rPr lang="en-US" dirty="0"/>
                        <a:t>Details</a:t>
                      </a:r>
                      <a:endParaRPr lang="en-IN" dirty="0"/>
                    </a:p>
                  </a:txBody>
                  <a:tcPr/>
                </a:tc>
                <a:extLst>
                  <a:ext uri="{0D108BD9-81ED-4DB2-BD59-A6C34878D82A}">
                    <a16:rowId xmlns:a16="http://schemas.microsoft.com/office/drawing/2014/main" val="2586096236"/>
                  </a:ext>
                </a:extLst>
              </a:tr>
              <a:tr h="2079219">
                <a:tc>
                  <a:txBody>
                    <a:bodyPr/>
                    <a:lstStyle/>
                    <a:p>
                      <a:pPr algn="ctr"/>
                      <a:r>
                        <a:rPr lang="en-US" dirty="0"/>
                        <a:t>1</a:t>
                      </a:r>
                      <a:endParaRPr lang="en-IN" dirty="0"/>
                    </a:p>
                  </a:txBody>
                  <a:tcPr/>
                </a:tc>
                <a:tc>
                  <a:txBody>
                    <a:bodyPr/>
                    <a:lstStyle/>
                    <a:p>
                      <a:r>
                        <a:rPr lang="en-US" sz="1800" b="0" i="0" u="none" strike="noStrike" kern="1200" baseline="0" dirty="0">
                          <a:solidFill>
                            <a:schemeClr val="dk1"/>
                          </a:solidFill>
                          <a:latin typeface="+mn-lt"/>
                          <a:ea typeface="+mn-ea"/>
                          <a:cs typeface="+mn-cs"/>
                        </a:rPr>
                        <a:t>LPG Leakage Detection and Smart Gas Booking System 	</a:t>
                      </a:r>
                    </a:p>
                    <a:p>
                      <a:endParaRPr lang="en-IN" dirty="0"/>
                    </a:p>
                  </a:txBody>
                  <a:tcPr/>
                </a:tc>
                <a:tc>
                  <a:txBody>
                    <a:bodyPr/>
                    <a:lstStyle/>
                    <a:p>
                      <a:r>
                        <a:rPr lang="en-IN" sz="1800" b="0" i="0" u="none" strike="noStrike" kern="1200" baseline="0" dirty="0">
                          <a:solidFill>
                            <a:schemeClr val="dk1"/>
                          </a:solidFill>
                          <a:latin typeface="+mn-lt"/>
                          <a:ea typeface="+mn-ea"/>
                          <a:cs typeface="+mn-cs"/>
                        </a:rPr>
                        <a:t> </a:t>
                      </a:r>
                      <a:r>
                        <a:rPr lang="en-IN" sz="1800" b="0" i="0" u="none" strike="noStrike" kern="1200" baseline="0" dirty="0">
                          <a:solidFill>
                            <a:schemeClr val="bg1"/>
                          </a:solidFill>
                          <a:latin typeface="+mn-lt"/>
                          <a:ea typeface="+mn-ea"/>
                          <a:cs typeface="+mn-cs"/>
                        </a:rPr>
                        <a:t>Purva Duggal, Akshay Pawar, </a:t>
                      </a:r>
                      <a:r>
                        <a:rPr lang="en-IN" sz="1800" b="0" i="0" u="none" strike="noStrike" kern="1200" baseline="0" dirty="0" err="1">
                          <a:solidFill>
                            <a:schemeClr val="bg1"/>
                          </a:solidFill>
                          <a:latin typeface="+mn-lt"/>
                          <a:ea typeface="+mn-ea"/>
                          <a:cs typeface="+mn-cs"/>
                        </a:rPr>
                        <a:t>Poorva</a:t>
                      </a:r>
                      <a:r>
                        <a:rPr lang="en-IN" sz="1800" b="0" i="0" u="none" strike="noStrike" kern="1200" baseline="0" dirty="0">
                          <a:solidFill>
                            <a:schemeClr val="bg1"/>
                          </a:solidFill>
                          <a:latin typeface="+mn-lt"/>
                          <a:ea typeface="+mn-ea"/>
                          <a:cs typeface="+mn-cs"/>
                        </a:rPr>
                        <a:t> </a:t>
                      </a:r>
                      <a:r>
                        <a:rPr lang="en-IN" sz="1800" b="0" i="0" u="none" strike="noStrike" kern="1200" baseline="0" dirty="0" err="1">
                          <a:solidFill>
                            <a:schemeClr val="bg1"/>
                          </a:solidFill>
                          <a:latin typeface="+mn-lt"/>
                          <a:ea typeface="+mn-ea"/>
                          <a:cs typeface="+mn-cs"/>
                        </a:rPr>
                        <a:t>Kalkatte</a:t>
                      </a:r>
                      <a:r>
                        <a:rPr lang="en-IN" sz="1800" b="0" i="0" u="none" strike="noStrike" kern="1200" baseline="0" dirty="0">
                          <a:solidFill>
                            <a:schemeClr val="bg1"/>
                          </a:solidFill>
                          <a:latin typeface="+mn-lt"/>
                          <a:ea typeface="+mn-ea"/>
                          <a:cs typeface="+mn-cs"/>
                        </a:rPr>
                        <a:t>, Prof. </a:t>
                      </a:r>
                      <a:r>
                        <a:rPr lang="en-IN" sz="1800" b="0" i="0" u="none" strike="noStrike" kern="1200" baseline="0" dirty="0" err="1">
                          <a:solidFill>
                            <a:schemeClr val="bg1"/>
                          </a:solidFill>
                          <a:latin typeface="+mn-lt"/>
                          <a:ea typeface="+mn-ea"/>
                          <a:cs typeface="+mn-cs"/>
                        </a:rPr>
                        <a:t>Rushikesh</a:t>
                      </a:r>
                      <a:r>
                        <a:rPr lang="en-IN" sz="1800" b="0" i="0" u="none" strike="noStrike" kern="1200" baseline="0" dirty="0">
                          <a:solidFill>
                            <a:schemeClr val="bg1"/>
                          </a:solidFill>
                          <a:latin typeface="+mn-lt"/>
                          <a:ea typeface="+mn-ea"/>
                          <a:cs typeface="+mn-cs"/>
                        </a:rPr>
                        <a:t> </a:t>
                      </a:r>
                      <a:r>
                        <a:rPr lang="en-IN" sz="1800" b="0" i="0" u="none" strike="noStrike" kern="1200" baseline="0" dirty="0" err="1">
                          <a:solidFill>
                            <a:schemeClr val="bg1"/>
                          </a:solidFill>
                          <a:latin typeface="+mn-lt"/>
                          <a:ea typeface="+mn-ea"/>
                          <a:cs typeface="+mn-cs"/>
                        </a:rPr>
                        <a:t>Bhalerao</a:t>
                      </a:r>
                      <a:r>
                        <a:rPr lang="en-IN" sz="1800" b="0" i="0" u="none" strike="noStrike" kern="1200" baseline="0" dirty="0">
                          <a:solidFill>
                            <a:schemeClr val="bg1"/>
                          </a:solidFill>
                          <a:latin typeface="+mn-lt"/>
                          <a:ea typeface="+mn-ea"/>
                          <a:cs typeface="+mn-cs"/>
                        </a:rPr>
                        <a:t> (2020) </a:t>
                      </a:r>
                      <a:r>
                        <a:rPr lang="en-IN" sz="2160" b="0" i="0" u="none" strike="noStrike" kern="1200" baseline="0" dirty="0">
                          <a:solidFill>
                            <a:schemeClr val="dk1"/>
                          </a:solidFill>
                          <a:latin typeface="+mn-lt"/>
                          <a:ea typeface="+mn-ea"/>
                          <a:cs typeface="+mn-cs"/>
                        </a:rPr>
                        <a:t>	</a:t>
                      </a:r>
                    </a:p>
                    <a:p>
                      <a:endParaRPr lang="en-IN" dirty="0"/>
                    </a:p>
                  </a:txBody>
                  <a:tcPr/>
                </a:tc>
                <a:tc>
                  <a:txBody>
                    <a:bodyPr/>
                    <a:lstStyle/>
                    <a:p>
                      <a:pPr algn="l"/>
                      <a:r>
                        <a:rPr lang="en-US" sz="216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Usage of MQ-5 gas sensor to detect the LPG leakage. Continuous monitoring of the level of LPG present in the cylinder. </a:t>
                      </a:r>
                      <a:r>
                        <a:rPr lang="en-US" sz="2160" b="0" i="0" u="none" strike="noStrike" kern="1200" baseline="0" dirty="0">
                          <a:solidFill>
                            <a:schemeClr val="dk1"/>
                          </a:solidFill>
                          <a:latin typeface="+mn-lt"/>
                          <a:ea typeface="+mn-ea"/>
                          <a:cs typeface="+mn-cs"/>
                        </a:rPr>
                        <a:t>	</a:t>
                      </a:r>
                    </a:p>
                    <a:p>
                      <a:endParaRPr lang="en-IN" dirty="0"/>
                    </a:p>
                  </a:txBody>
                  <a:tcPr/>
                </a:tc>
                <a:extLst>
                  <a:ext uri="{0D108BD9-81ED-4DB2-BD59-A6C34878D82A}">
                    <a16:rowId xmlns:a16="http://schemas.microsoft.com/office/drawing/2014/main" val="3350000978"/>
                  </a:ext>
                </a:extLst>
              </a:tr>
              <a:tr h="2259152">
                <a:tc>
                  <a:txBody>
                    <a:bodyPr/>
                    <a:lstStyle/>
                    <a:p>
                      <a:pPr algn="ctr"/>
                      <a:r>
                        <a:rPr lang="en-US" dirty="0"/>
                        <a:t>2</a:t>
                      </a:r>
                      <a:endParaRPr lang="en-IN" dirty="0"/>
                    </a:p>
                  </a:txBody>
                  <a:tcPr/>
                </a:tc>
                <a:tc>
                  <a:txBody>
                    <a:bodyPr/>
                    <a:lstStyle/>
                    <a:p>
                      <a:r>
                        <a:rPr lang="en-US" sz="1800" b="0" i="0" u="none" strike="noStrike" kern="1200" baseline="0" dirty="0">
                          <a:solidFill>
                            <a:schemeClr val="dk1"/>
                          </a:solidFill>
                          <a:latin typeface="+mn-lt"/>
                          <a:ea typeface="+mn-ea"/>
                          <a:cs typeface="+mn-cs"/>
                        </a:rPr>
                        <a:t>LPG/CNG Gas Leakage Detection System with GSM Module 	</a:t>
                      </a:r>
                    </a:p>
                    <a:p>
                      <a:endParaRPr lang="en-IN" sz="1800" dirty="0"/>
                    </a:p>
                  </a:txBody>
                  <a:tcPr/>
                </a:tc>
                <a:tc>
                  <a:txBody>
                    <a:bodyPr/>
                    <a:lstStyle/>
                    <a:p>
                      <a:r>
                        <a:rPr lang="en-US" sz="1800" b="0" i="0" u="none" strike="noStrike" kern="1200" baseline="0" dirty="0">
                          <a:solidFill>
                            <a:schemeClr val="dk1"/>
                          </a:solidFill>
                          <a:latin typeface="+mn-lt"/>
                          <a:ea typeface="+mn-ea"/>
                          <a:cs typeface="+mn-cs"/>
                        </a:rPr>
                        <a:t>Alan M John, Bhavesh </a:t>
                      </a:r>
                      <a:r>
                        <a:rPr lang="en-US" sz="1800" b="0" i="0" u="none" strike="noStrike" kern="1200" baseline="0" dirty="0" err="1">
                          <a:solidFill>
                            <a:schemeClr val="dk1"/>
                          </a:solidFill>
                          <a:latin typeface="+mn-lt"/>
                          <a:ea typeface="+mn-ea"/>
                          <a:cs typeface="+mn-cs"/>
                        </a:rPr>
                        <a:t>Purbia</a:t>
                      </a:r>
                      <a:r>
                        <a:rPr lang="en-US" sz="1800" b="0" i="0" u="none" strike="noStrike" kern="1200" baseline="0" dirty="0">
                          <a:solidFill>
                            <a:schemeClr val="dk1"/>
                          </a:solidFill>
                          <a:latin typeface="+mn-lt"/>
                          <a:ea typeface="+mn-ea"/>
                          <a:cs typeface="+mn-cs"/>
                        </a:rPr>
                        <a:t> (2020) 	</a:t>
                      </a:r>
                    </a:p>
                    <a:p>
                      <a:endParaRPr lang="en-IN" sz="1800" dirty="0"/>
                    </a:p>
                  </a:txBody>
                  <a:tcPr/>
                </a:tc>
                <a:tc>
                  <a:txBody>
                    <a:bodyPr/>
                    <a:lstStyle/>
                    <a:p>
                      <a:r>
                        <a:rPr lang="en-US" sz="1800" b="0" i="0" u="none" strike="noStrike" kern="1200" baseline="0" dirty="0">
                          <a:solidFill>
                            <a:schemeClr val="dk1"/>
                          </a:solidFill>
                          <a:latin typeface="+mn-lt"/>
                          <a:ea typeface="+mn-ea"/>
                          <a:cs typeface="+mn-cs"/>
                        </a:rPr>
                        <a:t>The system detects the leakage of LPG using a gas sensor and uses GSM to alert the user via SMS to the programmed number. 	</a:t>
                      </a:r>
                      <a:endParaRPr lang="en-US" sz="2160" b="0" i="0" u="none" strike="noStrike" kern="1200" baseline="0" dirty="0">
                        <a:solidFill>
                          <a:schemeClr val="dk1"/>
                        </a:solidFill>
                        <a:latin typeface="+mn-lt"/>
                        <a:ea typeface="+mn-ea"/>
                        <a:cs typeface="+mn-cs"/>
                      </a:endParaRPr>
                    </a:p>
                    <a:p>
                      <a:endParaRPr lang="en-IN" dirty="0"/>
                    </a:p>
                  </a:txBody>
                  <a:tcPr/>
                </a:tc>
                <a:extLst>
                  <a:ext uri="{0D108BD9-81ED-4DB2-BD59-A6C34878D82A}">
                    <a16:rowId xmlns:a16="http://schemas.microsoft.com/office/drawing/2014/main" val="4259809856"/>
                  </a:ext>
                </a:extLst>
              </a:tr>
              <a:tr h="459827">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7537616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C9E0A98-8D17-FAE1-F772-6C3D058B3AA4}"/>
              </a:ext>
            </a:extLst>
          </p:cNvPr>
          <p:cNvGraphicFramePr>
            <a:graphicFrameLocks noGrp="1"/>
          </p:cNvGraphicFramePr>
          <p:nvPr>
            <p:extLst>
              <p:ext uri="{D42A27DB-BD31-4B8C-83A1-F6EECF244321}">
                <p14:modId xmlns:p14="http://schemas.microsoft.com/office/powerpoint/2010/main" val="2587990304"/>
              </p:ext>
            </p:extLst>
          </p:nvPr>
        </p:nvGraphicFramePr>
        <p:xfrm>
          <a:off x="2685327" y="1157467"/>
          <a:ext cx="9734308" cy="5858256"/>
        </p:xfrm>
        <a:graphic>
          <a:graphicData uri="http://schemas.openxmlformats.org/drawingml/2006/table">
            <a:tbl>
              <a:tblPr firstRow="1" bandRow="1">
                <a:tableStyleId>{5C22544A-7EE6-4342-B048-85BDC9FD1C3A}</a:tableStyleId>
              </a:tblPr>
              <a:tblGrid>
                <a:gridCol w="787093">
                  <a:extLst>
                    <a:ext uri="{9D8B030D-6E8A-4147-A177-3AD203B41FA5}">
                      <a16:colId xmlns:a16="http://schemas.microsoft.com/office/drawing/2014/main" val="2905214593"/>
                    </a:ext>
                  </a:extLst>
                </a:gridCol>
                <a:gridCol w="3860062">
                  <a:extLst>
                    <a:ext uri="{9D8B030D-6E8A-4147-A177-3AD203B41FA5}">
                      <a16:colId xmlns:a16="http://schemas.microsoft.com/office/drawing/2014/main" val="3246252297"/>
                    </a:ext>
                  </a:extLst>
                </a:gridCol>
                <a:gridCol w="2493117">
                  <a:extLst>
                    <a:ext uri="{9D8B030D-6E8A-4147-A177-3AD203B41FA5}">
                      <a16:colId xmlns:a16="http://schemas.microsoft.com/office/drawing/2014/main" val="1214421744"/>
                    </a:ext>
                  </a:extLst>
                </a:gridCol>
                <a:gridCol w="2594036">
                  <a:extLst>
                    <a:ext uri="{9D8B030D-6E8A-4147-A177-3AD203B41FA5}">
                      <a16:colId xmlns:a16="http://schemas.microsoft.com/office/drawing/2014/main" val="3900261217"/>
                    </a:ext>
                  </a:extLst>
                </a:gridCol>
              </a:tblGrid>
              <a:tr h="2453277">
                <a:tc>
                  <a:txBody>
                    <a:bodyPr/>
                    <a:lstStyle/>
                    <a:p>
                      <a:pPr algn="ctr"/>
                      <a:r>
                        <a:rPr lang="en-US" dirty="0"/>
                        <a:t>3</a:t>
                      </a:r>
                      <a:endParaRPr lang="en-IN" dirty="0"/>
                    </a:p>
                  </a:txBody>
                  <a:tcPr/>
                </a:tc>
                <a:tc>
                  <a:txBody>
                    <a:bodyPr/>
                    <a:lstStyle/>
                    <a:p>
                      <a:r>
                        <a:rPr lang="en-US" sz="1800" b="0" i="0" u="none" strike="noStrike" kern="1200" baseline="0" dirty="0">
                          <a:solidFill>
                            <a:schemeClr val="dk1"/>
                          </a:solidFill>
                          <a:latin typeface="+mn-lt"/>
                          <a:ea typeface="+mn-ea"/>
                          <a:cs typeface="+mn-cs"/>
                        </a:rPr>
                        <a:t>Automated Unified System for LPG using Load Sensor </a:t>
                      </a:r>
                      <a:r>
                        <a:rPr lang="en-US" sz="2160" b="0" i="0" u="none" strike="noStrike" kern="1200" baseline="0" dirty="0">
                          <a:solidFill>
                            <a:schemeClr val="dk1"/>
                          </a:solidFill>
                          <a:latin typeface="+mn-lt"/>
                          <a:ea typeface="+mn-ea"/>
                          <a:cs typeface="+mn-cs"/>
                        </a:rPr>
                        <a:t>	</a:t>
                      </a:r>
                    </a:p>
                    <a:p>
                      <a:endParaRPr lang="en-IN" dirty="0"/>
                    </a:p>
                  </a:txBody>
                  <a:tcPr/>
                </a:tc>
                <a:tc>
                  <a:txBody>
                    <a:bodyPr/>
                    <a:lstStyle/>
                    <a:p>
                      <a:r>
                        <a:rPr lang="en-IN" sz="1800" b="0" i="0" u="none" strike="noStrike" kern="1200" baseline="0" dirty="0">
                          <a:solidFill>
                            <a:schemeClr val="dk1"/>
                          </a:solidFill>
                          <a:latin typeface="+mn-lt"/>
                          <a:ea typeface="+mn-ea"/>
                          <a:cs typeface="+mn-cs"/>
                        </a:rPr>
                        <a:t>Gokula </a:t>
                      </a:r>
                      <a:r>
                        <a:rPr lang="en-IN" sz="1800" b="0" i="0" u="none" strike="noStrike" kern="1200" baseline="0" dirty="0" err="1">
                          <a:solidFill>
                            <a:schemeClr val="dk1"/>
                          </a:solidFill>
                          <a:latin typeface="+mn-lt"/>
                          <a:ea typeface="+mn-ea"/>
                          <a:cs typeface="+mn-cs"/>
                        </a:rPr>
                        <a:t>kaveeya</a:t>
                      </a:r>
                      <a:r>
                        <a:rPr lang="en-IN" sz="1800" b="0" i="0" u="none" strike="noStrike" kern="1200" baseline="0" dirty="0">
                          <a:solidFill>
                            <a:schemeClr val="dk1"/>
                          </a:solidFill>
                          <a:latin typeface="+mn-lt"/>
                          <a:ea typeface="+mn-ea"/>
                          <a:cs typeface="+mn-cs"/>
                        </a:rPr>
                        <a:t> S, Gomathi S, </a:t>
                      </a:r>
                      <a:r>
                        <a:rPr lang="en-IN" sz="1800" b="0" i="0" u="none" strike="noStrike" kern="1200" baseline="0" dirty="0" err="1">
                          <a:solidFill>
                            <a:schemeClr val="dk1"/>
                          </a:solidFill>
                          <a:latin typeface="+mn-lt"/>
                          <a:ea typeface="+mn-ea"/>
                          <a:cs typeface="+mn-cs"/>
                        </a:rPr>
                        <a:t>Kavipriya</a:t>
                      </a:r>
                      <a:r>
                        <a:rPr lang="en-IN" sz="1800" b="0" i="0" u="none" strike="noStrike" kern="1200" baseline="0" dirty="0">
                          <a:solidFill>
                            <a:schemeClr val="dk1"/>
                          </a:solidFill>
                          <a:latin typeface="+mn-lt"/>
                          <a:ea typeface="+mn-ea"/>
                          <a:cs typeface="+mn-cs"/>
                        </a:rPr>
                        <a:t> K, </a:t>
                      </a:r>
                      <a:r>
                        <a:rPr lang="en-IN" sz="1800" b="0" i="0" u="none" strike="noStrike" kern="1200" baseline="0" dirty="0" err="1">
                          <a:solidFill>
                            <a:schemeClr val="dk1"/>
                          </a:solidFill>
                          <a:latin typeface="+mn-lt"/>
                          <a:ea typeface="+mn-ea"/>
                          <a:cs typeface="+mn-cs"/>
                        </a:rPr>
                        <a:t>Kalai</a:t>
                      </a:r>
                      <a:r>
                        <a:rPr lang="en-IN" sz="1800" b="0" i="0" u="none" strike="noStrike" kern="1200" baseline="0" dirty="0">
                          <a:solidFill>
                            <a:schemeClr val="dk1"/>
                          </a:solidFill>
                          <a:latin typeface="+mn-lt"/>
                          <a:ea typeface="+mn-ea"/>
                          <a:cs typeface="+mn-cs"/>
                        </a:rPr>
                        <a:t> </a:t>
                      </a:r>
                      <a:r>
                        <a:rPr lang="en-IN" sz="1800" b="0" i="0" u="none" strike="noStrike" kern="1200" baseline="0" dirty="0" err="1">
                          <a:solidFill>
                            <a:schemeClr val="dk1"/>
                          </a:solidFill>
                          <a:latin typeface="+mn-lt"/>
                          <a:ea typeface="+mn-ea"/>
                          <a:cs typeface="+mn-cs"/>
                        </a:rPr>
                        <a:t>selvi</a:t>
                      </a:r>
                      <a:r>
                        <a:rPr lang="en-IN" sz="1800" b="0" i="0" u="none" strike="noStrike" kern="1200" baseline="0" dirty="0">
                          <a:solidFill>
                            <a:schemeClr val="dk1"/>
                          </a:solidFill>
                          <a:latin typeface="+mn-lt"/>
                          <a:ea typeface="+mn-ea"/>
                          <a:cs typeface="+mn-cs"/>
                        </a:rPr>
                        <a:t> A, Sivakumar S (2020) </a:t>
                      </a:r>
                      <a:r>
                        <a:rPr lang="en-IN" sz="2160" b="0" i="0" u="none" strike="noStrike" kern="1200" baseline="0" dirty="0">
                          <a:solidFill>
                            <a:schemeClr val="dk1"/>
                          </a:solidFill>
                          <a:latin typeface="+mn-lt"/>
                          <a:ea typeface="+mn-ea"/>
                          <a:cs typeface="+mn-cs"/>
                        </a:rPr>
                        <a:t>	</a:t>
                      </a:r>
                    </a:p>
                    <a:p>
                      <a:endParaRPr lang="en-IN" dirty="0"/>
                    </a:p>
                  </a:txBody>
                  <a:tcPr/>
                </a:tc>
                <a:tc>
                  <a:txBody>
                    <a:bodyPr/>
                    <a:lstStyle/>
                    <a:p>
                      <a:r>
                        <a:rPr lang="en-US" sz="1800" b="0" i="0" u="none" strike="noStrike" kern="1200" baseline="0" dirty="0">
                          <a:solidFill>
                            <a:schemeClr val="dk1"/>
                          </a:solidFill>
                          <a:latin typeface="+mn-lt"/>
                          <a:ea typeface="+mn-ea"/>
                          <a:cs typeface="+mn-cs"/>
                        </a:rPr>
                        <a:t> The leakage is sensed through the MQ5 sensor and the load cell measures the gas threshold level and booking are automatically done when the threshold drops to 20%. </a:t>
                      </a:r>
                      <a:r>
                        <a:rPr lang="en-US" sz="2160" b="0" i="0" u="none" strike="noStrike" kern="1200" baseline="0" dirty="0">
                          <a:solidFill>
                            <a:schemeClr val="dk1"/>
                          </a:solidFill>
                          <a:latin typeface="+mn-lt"/>
                          <a:ea typeface="+mn-ea"/>
                          <a:cs typeface="+mn-cs"/>
                        </a:rPr>
                        <a:t>	</a:t>
                      </a:r>
                    </a:p>
                    <a:p>
                      <a:endParaRPr lang="en-IN" dirty="0"/>
                    </a:p>
                  </a:txBody>
                  <a:tcPr/>
                </a:tc>
                <a:extLst>
                  <a:ext uri="{0D108BD9-81ED-4DB2-BD59-A6C34878D82A}">
                    <a16:rowId xmlns:a16="http://schemas.microsoft.com/office/drawing/2014/main" val="552359121"/>
                  </a:ext>
                </a:extLst>
              </a:tr>
              <a:tr h="2348753">
                <a:tc>
                  <a:txBody>
                    <a:bodyPr/>
                    <a:lstStyle/>
                    <a:p>
                      <a:pPr algn="ctr"/>
                      <a:r>
                        <a:rPr lang="en-US" dirty="0"/>
                        <a:t>4</a:t>
                      </a:r>
                      <a:endParaRPr lang="en-IN" dirty="0"/>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LPG leakage detection using IoT 	</a:t>
                      </a:r>
                    </a:p>
                    <a:p>
                      <a:endParaRPr lang="en-IN" dirty="0"/>
                    </a:p>
                  </a:txBody>
                  <a:tcPr/>
                </a:tc>
                <a:tc>
                  <a:txBody>
                    <a:bodyPr/>
                    <a:lstStyle/>
                    <a:p>
                      <a:r>
                        <a:rPr lang="en-IN" sz="1800" b="0" i="0" u="none" strike="noStrike" kern="1200" baseline="0" dirty="0">
                          <a:solidFill>
                            <a:schemeClr val="dk1"/>
                          </a:solidFill>
                          <a:latin typeface="+mn-lt"/>
                          <a:ea typeface="+mn-ea"/>
                          <a:cs typeface="+mn-cs"/>
                        </a:rPr>
                        <a:t>Prof. Dr Chetana </a:t>
                      </a:r>
                      <a:r>
                        <a:rPr lang="en-IN" sz="1800" b="0" i="0" u="none" strike="noStrike" kern="1200" baseline="0" dirty="0" err="1">
                          <a:solidFill>
                            <a:schemeClr val="dk1"/>
                          </a:solidFill>
                          <a:latin typeface="+mn-lt"/>
                          <a:ea typeface="+mn-ea"/>
                          <a:cs typeface="+mn-cs"/>
                        </a:rPr>
                        <a:t>Tukkoji</a:t>
                      </a:r>
                      <a:r>
                        <a:rPr lang="en-IN" sz="1800" b="0" i="0" u="none" strike="noStrike" kern="1200" baseline="0" dirty="0">
                          <a:solidFill>
                            <a:schemeClr val="dk1"/>
                          </a:solidFill>
                          <a:latin typeface="+mn-lt"/>
                          <a:ea typeface="+mn-ea"/>
                          <a:cs typeface="+mn-cs"/>
                        </a:rPr>
                        <a:t> </a:t>
                      </a:r>
                    </a:p>
                    <a:p>
                      <a:r>
                        <a:rPr lang="pt-BR" sz="1800" b="0" i="0" u="none" strike="noStrike" kern="1200" baseline="0" dirty="0">
                          <a:solidFill>
                            <a:schemeClr val="dk1"/>
                          </a:solidFill>
                          <a:latin typeface="+mn-lt"/>
                          <a:ea typeface="+mn-ea"/>
                          <a:cs typeface="+mn-cs"/>
                        </a:rPr>
                        <a:t>Prof. Sanjeev Kumar A N </a:t>
                      </a:r>
                      <a:r>
                        <a:rPr lang="pt-BR" sz="2160" b="0" i="0" u="none" strike="noStrike" kern="1200" baseline="0" dirty="0">
                          <a:solidFill>
                            <a:schemeClr val="dk1"/>
                          </a:solidFill>
                          <a:latin typeface="+mn-lt"/>
                          <a:ea typeface="+mn-ea"/>
                          <a:cs typeface="+mn-cs"/>
                        </a:rPr>
                        <a:t>	</a:t>
                      </a:r>
                    </a:p>
                    <a:p>
                      <a:endParaRPr lang="en-IN" dirty="0"/>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dk1"/>
                          </a:solidFill>
                          <a:latin typeface="+mn-lt"/>
                          <a:ea typeface="+mn-ea"/>
                          <a:cs typeface="+mn-cs"/>
                        </a:rPr>
                        <a:t>LPG leakage is classified into three categories, LOW, MEDIUM &amp; HIGH based on the square measure. This paper conjointly shows the ratio and temperature. </a:t>
                      </a:r>
                      <a:r>
                        <a:rPr lang="en-US" sz="2160" b="0" i="0" u="none" strike="noStrike" kern="1200" baseline="0" dirty="0">
                          <a:solidFill>
                            <a:schemeClr val="dk1"/>
                          </a:solidFill>
                          <a:latin typeface="+mn-lt"/>
                          <a:ea typeface="+mn-ea"/>
                          <a:cs typeface="+mn-cs"/>
                        </a:rPr>
                        <a:t>	</a:t>
                      </a:r>
                    </a:p>
                    <a:p>
                      <a:endParaRPr lang="en-IN" dirty="0"/>
                    </a:p>
                  </a:txBody>
                  <a:tcPr/>
                </a:tc>
                <a:extLst>
                  <a:ext uri="{0D108BD9-81ED-4DB2-BD59-A6C34878D82A}">
                    <a16:rowId xmlns:a16="http://schemas.microsoft.com/office/drawing/2014/main" val="1270867121"/>
                  </a:ext>
                </a:extLst>
              </a:tr>
            </a:tbl>
          </a:graphicData>
        </a:graphic>
      </p:graphicFrame>
    </p:spTree>
    <p:extLst>
      <p:ext uri="{BB962C8B-B14F-4D97-AF65-F5344CB8AC3E}">
        <p14:creationId xmlns:p14="http://schemas.microsoft.com/office/powerpoint/2010/main" val="342232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sp>
        <p:nvSpPr>
          <p:cNvPr id="5" name="Text 1"/>
          <p:cNvSpPr/>
          <p:nvPr/>
        </p:nvSpPr>
        <p:spPr>
          <a:xfrm>
            <a:off x="4328753" y="184357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Problem Statement    </a:t>
            </a:r>
            <a:endParaRPr lang="en-US" sz="4374" dirty="0"/>
          </a:p>
        </p:txBody>
      </p:sp>
      <p:sp>
        <p:nvSpPr>
          <p:cNvPr id="6" name="Text 2"/>
          <p:cNvSpPr/>
          <p:nvPr/>
        </p:nvSpPr>
        <p:spPr>
          <a:xfrm>
            <a:off x="2222339" y="3122533"/>
            <a:ext cx="11099803" cy="2005052"/>
          </a:xfrm>
          <a:prstGeom prst="rect">
            <a:avLst/>
          </a:prstGeom>
          <a:noFill/>
          <a:ln/>
        </p:spPr>
        <p:txBody>
          <a:bodyPr wrap="square" rtlCol="0" anchor="t"/>
          <a:lstStyle/>
          <a:p>
            <a:pPr marL="0" indent="0">
              <a:lnSpc>
                <a:spcPts val="2799"/>
              </a:lnSpc>
              <a:buNone/>
            </a:pPr>
            <a:r>
              <a:rPr lang="en-US" sz="2400" dirty="0">
                <a:solidFill>
                  <a:schemeClr val="tx1">
                    <a:lumMod val="75000"/>
                  </a:schemeClr>
                </a:solidFill>
                <a:latin typeface="Raleway" pitchFamily="2" charset="0"/>
                <a:cs typeface="Times New Roman" panose="02020603050405020304" pitchFamily="18" charset="0"/>
              </a:rPr>
              <a:t> To identify the level , leakage of LPG (Liquid Petroleum Gas)  gas  and it alert the user for booking the LPG cylinder also turn off   the regulator when leakage is detected using IOT</a:t>
            </a:r>
            <a:r>
              <a:rPr lang="en-US" sz="2400" dirty="0">
                <a:solidFill>
                  <a:schemeClr val="bg1">
                    <a:lumMod val="65000"/>
                  </a:schemeClr>
                </a:solidFill>
                <a:latin typeface="Raleway" pitchFamily="2" charset="0"/>
                <a:cs typeface="Times New Roman" panose="02020603050405020304" pitchFamily="18" charset="0"/>
              </a:rPr>
              <a:t>.</a:t>
            </a:r>
            <a:endParaRPr lang="en-US" sz="2400" dirty="0">
              <a:solidFill>
                <a:schemeClr val="bg1">
                  <a:lumMod val="65000"/>
                </a:schemeClr>
              </a:solidFill>
              <a:latin typeface="Raleway" pitchFamily="2" charset="0"/>
            </a:endParaRPr>
          </a:p>
        </p:txBody>
      </p:sp>
      <p:sp>
        <p:nvSpPr>
          <p:cNvPr id="7" name="Text 3"/>
          <p:cNvSpPr/>
          <p:nvPr/>
        </p:nvSpPr>
        <p:spPr>
          <a:xfrm>
            <a:off x="6319599" y="4931212"/>
            <a:ext cx="7477601" cy="1066205"/>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834646"/>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Objectives/Goals</a:t>
            </a:r>
            <a:endParaRPr lang="en-US" sz="4374" dirty="0"/>
          </a:p>
        </p:txBody>
      </p:sp>
      <p:sp>
        <p:nvSpPr>
          <p:cNvPr id="6" name="Text 2"/>
          <p:cNvSpPr/>
          <p:nvPr/>
        </p:nvSpPr>
        <p:spPr>
          <a:xfrm>
            <a:off x="2393394" y="4862274"/>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CFCBBF"/>
                </a:solidFill>
                <a:latin typeface="Raleway" pitchFamily="34" charset="0"/>
                <a:ea typeface="Raleway" pitchFamily="34" charset="-122"/>
                <a:cs typeface="Raleway" pitchFamily="34" charset="-120"/>
              </a:rPr>
              <a:t>Develop a robust and user-friendly smart LPG gas system that utilizes IoT (Internet of Things) technology to provide real-time monitoring and control of LPG gas levels.</a:t>
            </a:r>
            <a:endParaRPr lang="en-US" sz="1750" dirty="0"/>
          </a:p>
        </p:txBody>
      </p:sp>
      <p:sp>
        <p:nvSpPr>
          <p:cNvPr id="7" name="Text 3"/>
          <p:cNvSpPr/>
          <p:nvPr/>
        </p:nvSpPr>
        <p:spPr>
          <a:xfrm>
            <a:off x="2393394" y="5661898"/>
            <a:ext cx="10199013" cy="710803"/>
          </a:xfrm>
          <a:prstGeom prst="rect">
            <a:avLst/>
          </a:prstGeom>
          <a:noFill/>
          <a:ln/>
        </p:spPr>
        <p:txBody>
          <a:bodyPr wrap="square" rtlCol="0" anchor="t"/>
          <a:lstStyle/>
          <a:p>
            <a:pPr algn="l">
              <a:lnSpc>
                <a:spcPts val="2799"/>
              </a:lnSpc>
              <a:buSzPct val="100000"/>
            </a:pPr>
            <a:endParaRPr lang="en-US" sz="1750" dirty="0"/>
          </a:p>
        </p:txBody>
      </p:sp>
      <p:sp>
        <p:nvSpPr>
          <p:cNvPr id="8" name="Text 4"/>
          <p:cNvSpPr/>
          <p:nvPr/>
        </p:nvSpPr>
        <p:spPr>
          <a:xfrm>
            <a:off x="2393393" y="5906332"/>
            <a:ext cx="10199013" cy="710803"/>
          </a:xfrm>
          <a:prstGeom prst="rect">
            <a:avLst/>
          </a:prstGeom>
          <a:noFill/>
          <a:ln/>
        </p:spPr>
        <p:txBody>
          <a:bodyPr wrap="square" rtlCol="0" anchor="t"/>
          <a:lstStyle/>
          <a:p>
            <a:pPr algn="l">
              <a:lnSpc>
                <a:spcPts val="2799"/>
              </a:lnSpc>
              <a:buSzPct val="100000"/>
            </a:pPr>
            <a:r>
              <a:rPr lang="en-US" sz="1750">
                <a:solidFill>
                  <a:srgbClr val="CFCBBF"/>
                </a:solidFill>
                <a:latin typeface="Raleway" pitchFamily="34" charset="0"/>
                <a:ea typeface="Raleway" pitchFamily="34" charset="-122"/>
                <a:cs typeface="Raleway" pitchFamily="34" charset="-120"/>
              </a:rPr>
              <a:t>2.   Incorporate </a:t>
            </a:r>
            <a:r>
              <a:rPr lang="en-US" sz="1750" dirty="0">
                <a:solidFill>
                  <a:srgbClr val="CFCBBF"/>
                </a:solidFill>
                <a:latin typeface="Raleway" pitchFamily="34" charset="0"/>
                <a:ea typeface="Raleway" pitchFamily="34" charset="-122"/>
                <a:cs typeface="Raleway" pitchFamily="34" charset="-120"/>
              </a:rPr>
              <a:t>safety features, such as leak detection and automatic shutoff, to enhance the overall safety of the LPG gas system.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0"/>
            <a:ext cx="14630400" cy="8229600"/>
          </a:xfrm>
          <a:prstGeom prst="rect">
            <a:avLst/>
          </a:prstGeom>
          <a:solidFill>
            <a:srgbClr val="1B1C1D"/>
          </a:solidFill>
          <a:ln/>
        </p:spPr>
        <p:txBody>
          <a:bodyPr/>
          <a:lstStyle/>
          <a:p>
            <a:endParaRPr lang="en-IN" dirty="0"/>
          </a:p>
        </p:txBody>
      </p:sp>
      <p:sp>
        <p:nvSpPr>
          <p:cNvPr id="4" name="Text 1"/>
          <p:cNvSpPr/>
          <p:nvPr/>
        </p:nvSpPr>
        <p:spPr>
          <a:xfrm>
            <a:off x="2037993" y="1165622"/>
            <a:ext cx="5851446"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Requirement Analysis</a:t>
            </a:r>
            <a:endParaRPr lang="en-US" sz="4374" dirty="0"/>
          </a:p>
        </p:txBody>
      </p:sp>
      <p:pic>
        <p:nvPicPr>
          <p:cNvPr id="5" name="Image 1" descr="preencoded.png"/>
          <p:cNvPicPr>
            <a:picLocks noChangeAspect="1"/>
          </p:cNvPicPr>
          <p:nvPr/>
        </p:nvPicPr>
        <p:blipFill>
          <a:blip r:embed="rId4"/>
          <a:stretch>
            <a:fillRect/>
          </a:stretch>
        </p:blipFill>
        <p:spPr>
          <a:xfrm>
            <a:off x="2037993" y="2304336"/>
            <a:ext cx="3518059" cy="888682"/>
          </a:xfrm>
          <a:prstGeom prst="rect">
            <a:avLst/>
          </a:prstGeom>
        </p:spPr>
      </p:pic>
      <p:sp>
        <p:nvSpPr>
          <p:cNvPr id="6" name="Text 2"/>
          <p:cNvSpPr/>
          <p:nvPr/>
        </p:nvSpPr>
        <p:spPr>
          <a:xfrm>
            <a:off x="2260163" y="3526274"/>
            <a:ext cx="3073718"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Hardware Components</a:t>
            </a:r>
            <a:endParaRPr lang="en-US" sz="2187" dirty="0"/>
          </a:p>
        </p:txBody>
      </p:sp>
      <p:sp>
        <p:nvSpPr>
          <p:cNvPr id="7" name="Text 3"/>
          <p:cNvSpPr/>
          <p:nvPr/>
        </p:nvSpPr>
        <p:spPr>
          <a:xfrm>
            <a:off x="2260163" y="4353878"/>
            <a:ext cx="3073718"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Identify the necessary hardware components, such as IoT sensors, microcontrollers, and communication modules, to build the smart LPG gas system.</a:t>
            </a:r>
            <a:endParaRPr lang="en-US" sz="1750" dirty="0"/>
          </a:p>
        </p:txBody>
      </p:sp>
      <p:pic>
        <p:nvPicPr>
          <p:cNvPr id="8" name="Image 2" descr="preencoded.png"/>
          <p:cNvPicPr>
            <a:picLocks noChangeAspect="1"/>
          </p:cNvPicPr>
          <p:nvPr/>
        </p:nvPicPr>
        <p:blipFill>
          <a:blip r:embed="rId5"/>
          <a:stretch>
            <a:fillRect/>
          </a:stretch>
        </p:blipFill>
        <p:spPr>
          <a:xfrm>
            <a:off x="5556052" y="2304336"/>
            <a:ext cx="3518178" cy="888682"/>
          </a:xfrm>
          <a:prstGeom prst="rect">
            <a:avLst/>
          </a:prstGeom>
        </p:spPr>
      </p:pic>
      <p:sp>
        <p:nvSpPr>
          <p:cNvPr id="9" name="Text 4"/>
          <p:cNvSpPr/>
          <p:nvPr/>
        </p:nvSpPr>
        <p:spPr>
          <a:xfrm>
            <a:off x="5778222" y="3526274"/>
            <a:ext cx="3073837"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Software Requirements</a:t>
            </a:r>
          </a:p>
          <a:p>
            <a:pPr marL="0" indent="0" algn="l">
              <a:lnSpc>
                <a:spcPts val="2734"/>
              </a:lnSpc>
              <a:buNone/>
            </a:pPr>
            <a:endParaRPr lang="en-US" sz="2187" dirty="0"/>
          </a:p>
        </p:txBody>
      </p:sp>
      <p:sp>
        <p:nvSpPr>
          <p:cNvPr id="10" name="Text 5"/>
          <p:cNvSpPr/>
          <p:nvPr/>
        </p:nvSpPr>
        <p:spPr>
          <a:xfrm>
            <a:off x="5778222" y="4353878"/>
            <a:ext cx="3073837"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Determine the software and programming languages needed to develop the IoT-based monitoring and control system, including cloud platforms and data analytics tools.</a:t>
            </a:r>
            <a:endParaRPr lang="en-US" sz="1750" dirty="0"/>
          </a:p>
        </p:txBody>
      </p:sp>
      <p:pic>
        <p:nvPicPr>
          <p:cNvPr id="11" name="Image 3" descr="preencoded.png"/>
          <p:cNvPicPr>
            <a:picLocks noChangeAspect="1"/>
          </p:cNvPicPr>
          <p:nvPr/>
        </p:nvPicPr>
        <p:blipFill>
          <a:blip r:embed="rId6"/>
          <a:stretch>
            <a:fillRect/>
          </a:stretch>
        </p:blipFill>
        <p:spPr>
          <a:xfrm>
            <a:off x="9074229" y="2304336"/>
            <a:ext cx="3518178" cy="888682"/>
          </a:xfrm>
          <a:prstGeom prst="rect">
            <a:avLst/>
          </a:prstGeom>
        </p:spPr>
      </p:pic>
      <p:sp>
        <p:nvSpPr>
          <p:cNvPr id="12" name="Text 6"/>
          <p:cNvSpPr/>
          <p:nvPr/>
        </p:nvSpPr>
        <p:spPr>
          <a:xfrm>
            <a:off x="9296400" y="3526274"/>
            <a:ext cx="2898815"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User Interface Design</a:t>
            </a:r>
          </a:p>
        </p:txBody>
      </p:sp>
      <p:sp>
        <p:nvSpPr>
          <p:cNvPr id="13" name="Text 7"/>
          <p:cNvSpPr/>
          <p:nvPr/>
        </p:nvSpPr>
        <p:spPr>
          <a:xfrm>
            <a:off x="9296400" y="4006691"/>
            <a:ext cx="3073837" cy="2639436"/>
          </a:xfrm>
          <a:prstGeom prst="rect">
            <a:avLst/>
          </a:prstGeom>
          <a:noFill/>
          <a:ln/>
        </p:spPr>
        <p:txBody>
          <a:bodyPr wrap="square" rtlCol="0" anchor="t"/>
          <a:lstStyle/>
          <a:p>
            <a:pPr marL="0" indent="0" algn="l">
              <a:lnSpc>
                <a:spcPts val="2799"/>
              </a:lnSpc>
              <a:buNone/>
            </a:pPr>
            <a:endParaRPr lang="en-US" sz="1750" dirty="0">
              <a:solidFill>
                <a:srgbClr val="CFCBBF"/>
              </a:solidFill>
              <a:latin typeface="Raleway" pitchFamily="34" charset="0"/>
              <a:ea typeface="Raleway" pitchFamily="34" charset="-122"/>
              <a:cs typeface="Raleway" pitchFamily="34" charset="-120"/>
            </a:endParaRP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Develop a user-friendly interface, either mobile app or web-based, to provide real-time monitoring and control of the LPG gas system for consumers.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D5D7E73-B242-7C40-728C-E02880F4A769}"/>
              </a:ext>
            </a:extLst>
          </p:cNvPr>
          <p:cNvSpPr txBox="1">
            <a:spLocks/>
          </p:cNvSpPr>
          <p:nvPr/>
        </p:nvSpPr>
        <p:spPr>
          <a:xfrm>
            <a:off x="1926311" y="654097"/>
            <a:ext cx="8520430" cy="699770"/>
          </a:xfrm>
          <a:prstGeom prst="rect">
            <a:avLst/>
          </a:prstGeom>
        </p:spPr>
        <p:txBody>
          <a:bodyPr>
            <a:normAutofit fontScale="97500"/>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r>
              <a:rPr lang="en-IN" sz="4000" dirty="0">
                <a:solidFill>
                  <a:srgbClr val="FFC000"/>
                </a:solidFill>
                <a:latin typeface="Times New Roman" panose="02020603050405020304" pitchFamily="18" charset="0"/>
                <a:cs typeface="Times New Roman" panose="02020603050405020304" pitchFamily="18" charset="0"/>
                <a:sym typeface="+mn-ea"/>
              </a:rPr>
              <a:t>Methodology</a:t>
            </a:r>
          </a:p>
        </p:txBody>
      </p:sp>
      <p:sp>
        <p:nvSpPr>
          <p:cNvPr id="6" name="TextBox 5">
            <a:extLst>
              <a:ext uri="{FF2B5EF4-FFF2-40B4-BE49-F238E27FC236}">
                <a16:creationId xmlns:a16="http://schemas.microsoft.com/office/drawing/2014/main" id="{DA60DC14-9D58-EEA2-1059-88D0B9323C4F}"/>
              </a:ext>
            </a:extLst>
          </p:cNvPr>
          <p:cNvSpPr txBox="1"/>
          <p:nvPr/>
        </p:nvSpPr>
        <p:spPr>
          <a:xfrm>
            <a:off x="422321" y="2454012"/>
            <a:ext cx="13785757" cy="2677656"/>
          </a:xfrm>
          <a:prstGeom prst="rect">
            <a:avLst/>
          </a:prstGeom>
          <a:noFill/>
        </p:spPr>
        <p:txBody>
          <a:bodyPr wrap="square" rtlCol="0">
            <a:spAutoFit/>
          </a:bodyPr>
          <a:lstStyle/>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our project we will use an Arduino microcontroller detector system to sense the gas with the help of a sensor. </a:t>
            </a:r>
          </a:p>
          <a:p>
            <a:pPr>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which the MQ5 sensor used in this system interfacing with Arduino is implemented in this project </a:t>
            </a:r>
          </a:p>
          <a:p>
            <a:pPr>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The signal from the sensor  is sent to the microcontroller which is connected to communicate with the LCD, send a signal to the buzzer to sound an alarm when there is leakage and also send a message.</a:t>
            </a:r>
          </a:p>
        </p:txBody>
      </p:sp>
    </p:spTree>
    <p:extLst>
      <p:ext uri="{BB962C8B-B14F-4D97-AF65-F5344CB8AC3E}">
        <p14:creationId xmlns:p14="http://schemas.microsoft.com/office/powerpoint/2010/main" val="84921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4898707" y="546410"/>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Data Flow Diagram</a:t>
            </a:r>
            <a:endParaRPr lang="en-US" sz="4374" dirty="0"/>
          </a:p>
        </p:txBody>
      </p:sp>
      <p:pic>
        <p:nvPicPr>
          <p:cNvPr id="5" name="Image 1" descr="preencoded.png"/>
          <p:cNvPicPr>
            <a:picLocks noChangeAspect="1"/>
          </p:cNvPicPr>
          <p:nvPr/>
        </p:nvPicPr>
        <p:blipFill>
          <a:blip r:embed="rId4"/>
          <a:stretch>
            <a:fillRect/>
          </a:stretch>
        </p:blipFill>
        <p:spPr>
          <a:xfrm>
            <a:off x="2037993" y="2304336"/>
            <a:ext cx="2638544" cy="888682"/>
          </a:xfrm>
          <a:prstGeom prst="rect">
            <a:avLst/>
          </a:prstGeom>
        </p:spPr>
      </p:pic>
      <p:sp>
        <p:nvSpPr>
          <p:cNvPr id="6" name="Text 2"/>
          <p:cNvSpPr/>
          <p:nvPr/>
        </p:nvSpPr>
        <p:spPr>
          <a:xfrm>
            <a:off x="2260163" y="3526274"/>
            <a:ext cx="2194203"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Data Collection</a:t>
            </a:r>
            <a:endParaRPr lang="en-US" sz="2187" dirty="0"/>
          </a:p>
        </p:txBody>
      </p:sp>
      <p:sp>
        <p:nvSpPr>
          <p:cNvPr id="7" name="Text 3"/>
          <p:cNvSpPr/>
          <p:nvPr/>
        </p:nvSpPr>
        <p:spPr>
          <a:xfrm>
            <a:off x="2260163" y="4006690"/>
            <a:ext cx="2194203" cy="2479597"/>
          </a:xfrm>
          <a:prstGeom prst="rect">
            <a:avLst/>
          </a:prstGeom>
          <a:noFill/>
          <a:ln/>
        </p:spPr>
        <p:txBody>
          <a:bodyPr wrap="square" rtlCol="0" anchor="t"/>
          <a:lstStyle/>
          <a:p>
            <a:pPr marL="0" indent="0" algn="l">
              <a:lnSpc>
                <a:spcPts val="2799"/>
              </a:lnSpc>
              <a:buNone/>
            </a:pPr>
            <a:endParaRPr lang="en-US" sz="1750" dirty="0">
              <a:solidFill>
                <a:srgbClr val="CFCBBF"/>
              </a:solidFill>
              <a:latin typeface="Raleway" pitchFamily="34" charset="0"/>
              <a:ea typeface="Raleway" pitchFamily="34" charset="-122"/>
              <a:cs typeface="Raleway" pitchFamily="34" charset="-120"/>
            </a:endParaRP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Sensors gather real-time data on gas levels, usage patterns, and safety parameters.</a:t>
            </a:r>
            <a:endParaRPr lang="en-US" sz="1750" dirty="0"/>
          </a:p>
        </p:txBody>
      </p:sp>
      <p:pic>
        <p:nvPicPr>
          <p:cNvPr id="8" name="Image 2" descr="preencoded.png"/>
          <p:cNvPicPr>
            <a:picLocks noChangeAspect="1"/>
          </p:cNvPicPr>
          <p:nvPr/>
        </p:nvPicPr>
        <p:blipFill>
          <a:blip r:embed="rId5"/>
          <a:stretch>
            <a:fillRect/>
          </a:stretch>
        </p:blipFill>
        <p:spPr>
          <a:xfrm>
            <a:off x="4676537" y="2304336"/>
            <a:ext cx="2638663" cy="888682"/>
          </a:xfrm>
          <a:prstGeom prst="rect">
            <a:avLst/>
          </a:prstGeom>
        </p:spPr>
      </p:pic>
      <p:sp>
        <p:nvSpPr>
          <p:cNvPr id="9" name="Text 4"/>
          <p:cNvSpPr/>
          <p:nvPr/>
        </p:nvSpPr>
        <p:spPr>
          <a:xfrm>
            <a:off x="4898707" y="3526274"/>
            <a:ext cx="2194322"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Data Transmission</a:t>
            </a:r>
            <a:endParaRPr lang="en-US" sz="2187" dirty="0"/>
          </a:p>
        </p:txBody>
      </p:sp>
      <p:sp>
        <p:nvSpPr>
          <p:cNvPr id="10" name="Text 5"/>
          <p:cNvSpPr/>
          <p:nvPr/>
        </p:nvSpPr>
        <p:spPr>
          <a:xfrm>
            <a:off x="4898707" y="4353878"/>
            <a:ext cx="2194322" cy="213240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collected data is securely transmitted to the IoT platform via wireless or wired communication channels.</a:t>
            </a:r>
            <a:endParaRPr lang="en-US" sz="1750" dirty="0"/>
          </a:p>
        </p:txBody>
      </p:sp>
      <p:pic>
        <p:nvPicPr>
          <p:cNvPr id="11" name="Image 3" descr="preencoded.png"/>
          <p:cNvPicPr>
            <a:picLocks noChangeAspect="1"/>
          </p:cNvPicPr>
          <p:nvPr/>
        </p:nvPicPr>
        <p:blipFill>
          <a:blip r:embed="rId6"/>
          <a:stretch>
            <a:fillRect/>
          </a:stretch>
        </p:blipFill>
        <p:spPr>
          <a:xfrm>
            <a:off x="7315200" y="2304336"/>
            <a:ext cx="2638544" cy="888682"/>
          </a:xfrm>
          <a:prstGeom prst="rect">
            <a:avLst/>
          </a:prstGeom>
        </p:spPr>
      </p:pic>
      <p:sp>
        <p:nvSpPr>
          <p:cNvPr id="12" name="Text 6"/>
          <p:cNvSpPr/>
          <p:nvPr/>
        </p:nvSpPr>
        <p:spPr>
          <a:xfrm>
            <a:off x="7537371" y="3526274"/>
            <a:ext cx="2194203"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Data Processing</a:t>
            </a:r>
            <a:endParaRPr lang="en-US" sz="2187" dirty="0"/>
          </a:p>
        </p:txBody>
      </p:sp>
      <p:sp>
        <p:nvSpPr>
          <p:cNvPr id="13" name="Text 7"/>
          <p:cNvSpPr/>
          <p:nvPr/>
        </p:nvSpPr>
        <p:spPr>
          <a:xfrm>
            <a:off x="7537371" y="4006690"/>
            <a:ext cx="2194203" cy="2215689"/>
          </a:xfrm>
          <a:prstGeom prst="rect">
            <a:avLst/>
          </a:prstGeom>
          <a:noFill/>
          <a:ln/>
        </p:spPr>
        <p:txBody>
          <a:bodyPr wrap="square" rtlCol="0" anchor="t"/>
          <a:lstStyle/>
          <a:p>
            <a:pPr marL="0" indent="0" algn="l">
              <a:lnSpc>
                <a:spcPts val="2799"/>
              </a:lnSpc>
              <a:buNone/>
            </a:pPr>
            <a:endParaRPr lang="en-US" sz="1750" dirty="0">
              <a:solidFill>
                <a:srgbClr val="CFCBBF"/>
              </a:solidFill>
              <a:latin typeface="Raleway" pitchFamily="34" charset="0"/>
              <a:ea typeface="Raleway" pitchFamily="34" charset="-122"/>
              <a:cs typeface="Raleway" pitchFamily="34" charset="-120"/>
            </a:endParaRP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IoT platform processes the data, applies analytics, and generates actionable insights.</a:t>
            </a:r>
            <a:endParaRPr lang="en-US" sz="1750" dirty="0"/>
          </a:p>
        </p:txBody>
      </p:sp>
      <p:pic>
        <p:nvPicPr>
          <p:cNvPr id="14" name="Image 4" descr="preencoded.png"/>
          <p:cNvPicPr>
            <a:picLocks noChangeAspect="1"/>
          </p:cNvPicPr>
          <p:nvPr/>
        </p:nvPicPr>
        <p:blipFill>
          <a:blip r:embed="rId7"/>
          <a:stretch>
            <a:fillRect/>
          </a:stretch>
        </p:blipFill>
        <p:spPr>
          <a:xfrm>
            <a:off x="9953744" y="2304336"/>
            <a:ext cx="2638663" cy="888682"/>
          </a:xfrm>
          <a:prstGeom prst="rect">
            <a:avLst/>
          </a:prstGeom>
        </p:spPr>
      </p:pic>
      <p:sp>
        <p:nvSpPr>
          <p:cNvPr id="15" name="Text 8"/>
          <p:cNvSpPr/>
          <p:nvPr/>
        </p:nvSpPr>
        <p:spPr>
          <a:xfrm>
            <a:off x="10175915" y="3526274"/>
            <a:ext cx="2194322"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Automated Actions</a:t>
            </a:r>
            <a:endParaRPr lang="en-US" sz="2187" dirty="0"/>
          </a:p>
        </p:txBody>
      </p:sp>
      <p:sp>
        <p:nvSpPr>
          <p:cNvPr id="16" name="Text 9"/>
          <p:cNvSpPr/>
          <p:nvPr/>
        </p:nvSpPr>
        <p:spPr>
          <a:xfrm>
            <a:off x="10175915" y="4353878"/>
            <a:ext cx="2194322"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platform triggers automated responses, such as refill scheduling and safety alerts, based on the processed data.</a:t>
            </a:r>
            <a:endParaRPr lang="en-US" sz="1750"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pic>
        <p:nvPicPr>
          <p:cNvPr id="19" name="Picture 18">
            <a:extLst>
              <a:ext uri="{FF2B5EF4-FFF2-40B4-BE49-F238E27FC236}">
                <a16:creationId xmlns:a16="http://schemas.microsoft.com/office/drawing/2014/main" id="{B11786A0-1E14-757C-3086-52C86586DA06}"/>
              </a:ext>
            </a:extLst>
          </p:cNvPr>
          <p:cNvPicPr>
            <a:picLocks noChangeAspect="1"/>
          </p:cNvPicPr>
          <p:nvPr/>
        </p:nvPicPr>
        <p:blipFill>
          <a:blip r:embed="rId10"/>
          <a:stretch>
            <a:fillRect/>
          </a:stretch>
        </p:blipFill>
        <p:spPr>
          <a:xfrm>
            <a:off x="1639229" y="2129883"/>
            <a:ext cx="11765214" cy="55533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399</TotalTime>
  <Words>878</Words>
  <Application>Microsoft Office PowerPoint</Application>
  <PresentationFormat>Custom</PresentationFormat>
  <Paragraphs>90</Paragraphs>
  <Slides>26</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SimSun</vt:lpstr>
      <vt:lpstr>Arial</vt:lpstr>
      <vt:lpstr>Calibri</vt:lpstr>
      <vt:lpstr>Calibri Light</vt:lpstr>
      <vt:lpstr>Prata</vt:lpstr>
      <vt:lpstr>Raleway</vt:lpstr>
      <vt:lpstr>Roboto</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Future Scope</vt:lpstr>
      <vt:lpstr>References</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AMIT MORE</cp:lastModifiedBy>
  <cp:revision>20</cp:revision>
  <dcterms:created xsi:type="dcterms:W3CDTF">2024-04-20T10:02:26Z</dcterms:created>
  <dcterms:modified xsi:type="dcterms:W3CDTF">2024-11-26T06:57:44Z</dcterms:modified>
</cp:coreProperties>
</file>